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2" r:id="rId2"/>
    <p:sldId id="341" r:id="rId3"/>
    <p:sldId id="370" r:id="rId4"/>
    <p:sldId id="371" r:id="rId5"/>
    <p:sldId id="377" r:id="rId6"/>
    <p:sldId id="378" r:id="rId7"/>
    <p:sldId id="381" r:id="rId8"/>
    <p:sldId id="382" r:id="rId9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40A"/>
    <a:srgbClr val="3EAAEC"/>
    <a:srgbClr val="CCCCFF"/>
    <a:srgbClr val="800000"/>
    <a:srgbClr val="C11DAA"/>
    <a:srgbClr val="606EF6"/>
    <a:srgbClr val="9966FF"/>
    <a:srgbClr val="000000"/>
    <a:srgbClr val="8BB832"/>
    <a:srgbClr val="674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3" autoAdjust="0"/>
    <p:restoredTop sz="86536" autoAdjust="0"/>
  </p:normalViewPr>
  <p:slideViewPr>
    <p:cSldViewPr>
      <p:cViewPr varScale="1">
        <p:scale>
          <a:sx n="116" d="100"/>
          <a:sy n="116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451830748964423"/>
          <c:y val="6.0240891108717404E-3"/>
          <c:w val="0.39865652237311783"/>
          <c:h val="0.7180299411176535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282792"/>
        <c:axId val="256007600"/>
        <c:axId val="0"/>
      </c:bar3DChart>
      <c:catAx>
        <c:axId val="130282792"/>
        <c:scaling>
          <c:orientation val="minMax"/>
        </c:scaling>
        <c:delete val="1"/>
        <c:axPos val="b"/>
        <c:majorTickMark val="out"/>
        <c:minorTickMark val="none"/>
        <c:tickLblPos val="nextTo"/>
        <c:crossAx val="256007600"/>
        <c:crosses val="autoZero"/>
        <c:auto val="1"/>
        <c:lblAlgn val="ctr"/>
        <c:lblOffset val="100"/>
        <c:noMultiLvlLbl val="0"/>
      </c:catAx>
      <c:valAx>
        <c:axId val="256007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0282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3713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3713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/>
            </a:lvl1pPr>
          </a:lstStyle>
          <a:p>
            <a:fld id="{999D6C26-7258-4DDB-B8DB-26F903590B9C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3" tIns="45757" rIns="91513" bIns="457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2"/>
          </a:xfrm>
          <a:prstGeom prst="rect">
            <a:avLst/>
          </a:prstGeom>
        </p:spPr>
        <p:txBody>
          <a:bodyPr vert="horz" lIns="91513" tIns="45757" rIns="91513" bIns="4575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6"/>
            <a:ext cx="2945660" cy="493713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378826"/>
            <a:ext cx="2945660" cy="493713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/>
            </a:lvl1pPr>
          </a:lstStyle>
          <a:p>
            <a:fld id="{FB1B3416-05EE-426D-9A5D-AF8726FC8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6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81264-5820-4DBE-B9E6-33351C9B64CF}" type="datetime1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5A81-289B-4236-9B7C-20558AAE7A45}" type="datetime1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85C2-08BC-4436-B9B8-67F1501D6099}" type="datetime1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901A-D095-4A5E-A0AE-F4C43B1C5B59}" type="datetime1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F9721-370F-4974-A9D4-1BA4130DC1EE}" type="datetime1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31CBE-10DE-4F3B-A035-7590B0A85A10}" type="datetime1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6C18-8509-4842-9F08-065A3A71A697}" type="datetime1">
              <a:rPr lang="ru-RU" smtClean="0"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8F42-53E3-4943-B691-904CD13B580F}" type="datetime1">
              <a:rPr lang="ru-RU" smtClean="0"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D2B5-C0CF-4B9B-9D43-4857A128C5C3}" type="datetime1">
              <a:rPr lang="ru-RU" smtClean="0"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FB24-AC39-4C94-8682-546AC747D14F}" type="datetime1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C3E5-86F3-4D3F-832E-577AA51D9012}" type="datetime1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68B20-46F2-48C2-A4DF-B1A7329DEB33}" type="datetime1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consultantplus://offline/ref=5B700B8518C7F03188570067B50E26699C55303618D10FF3D918FB934B2C3B02E8FA4FF10EAA9206F1847C396FBE40F2746E643B9Ca279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consultantplus://offline/ref=1CE27F78B931DB9489C595E9A6DABAE0E57E4AE0A8CC2E70391505F106B0152CEB5358F1BAC058BA41E99991AC5385B23A9D607F9ExAc0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Рабочий стол\Личное\город\5668911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1" y="525066"/>
            <a:ext cx="8848802" cy="589619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>
              <a:shade val="85000"/>
              <a:alpha val="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5" descr="Герб Камчатского кр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5066"/>
            <a:ext cx="941925" cy="109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343854950"/>
              </p:ext>
            </p:extLst>
          </p:nvPr>
        </p:nvGraphicFramePr>
        <p:xfrm>
          <a:off x="107504" y="2598321"/>
          <a:ext cx="252028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1619672" y="980728"/>
            <a:ext cx="69127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Порядок принятия решений о проведении капитального ремонта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0" y="21361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34493" y="316426"/>
            <a:ext cx="7452307" cy="9162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РЕШЕНИЙ О ПРОВЕДЕНИЕ КАПИТАЛЬНОГО РЕМОНТА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9200" y="2603763"/>
            <a:ext cx="7941176" cy="23274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своему усмотрению и в своих интересах осуществляют принадлежащие им жилищные права, в том числе распоряжаются ими.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свободны в установлении и реализации своих жилищных прав в силу договора и (или) иных предусмотренных жилищным законодательством оснований. Граждане, осуществляя жилищные права и исполняя вытекающие из жилищных отношений обязанности, не должны нарушать права, свободы и законные интересы других граждан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(ч. 2 ст. 1 ЖК РФ)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5624" y="1495952"/>
            <a:ext cx="7941176" cy="7697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посыл ЖК РФ: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Вовлечение собственников в активное участие управлением многоквартирным домом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5229200"/>
            <a:ext cx="7931224" cy="12961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ремонта общего имущества в многоквартирном доме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на основании решения общего собрания собственников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в многоквартирном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доме.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ЖК РФ)</a:t>
            </a:r>
          </a:p>
          <a:p>
            <a:endParaRPr lang="ru-RU" sz="1600" dirty="0" smtClean="0"/>
          </a:p>
          <a:p>
            <a:endParaRPr lang="ru-RU" sz="1600" dirty="0">
              <a:hlinkClick r:id="rId4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524363" y="2265703"/>
            <a:ext cx="191653" cy="299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572000" y="4931229"/>
            <a:ext cx="144016" cy="297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25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8806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04664"/>
            <a:ext cx="7884355" cy="9710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РЕАЛИЗАЦИИ КРАТКОСРОЧНОГО ПЛАНА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558082"/>
            <a:ext cx="3168352" cy="11991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краткосрочного плана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754850" y="2030681"/>
            <a:ext cx="997665" cy="50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61711" y="1566805"/>
            <a:ext cx="4066253" cy="12861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предложений собственникам о проведении капитального ремонта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98449" y="3369898"/>
            <a:ext cx="4056494" cy="10672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собственниками решений о проведении капитального ремонта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4986" y="4912232"/>
            <a:ext cx="3409861" cy="132797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капитальному ремонту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640634" y="2909846"/>
            <a:ext cx="254203" cy="447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570203" y="4480185"/>
            <a:ext cx="395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61710" y="4954073"/>
            <a:ext cx="4066253" cy="12861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подрядной  организации для проведения капитального ремонта и заключение договора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11960" y="5301208"/>
            <a:ext cx="288032" cy="432048"/>
          </a:xfrm>
          <a:prstGeom prst="downArrow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3754849" y="5517232"/>
            <a:ext cx="99766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1691680" y="4437112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5362" y="3263879"/>
            <a:ext cx="3289107" cy="11416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Комиссионная приемка выполненных работ с участием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предствителей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собственников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5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3947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04664"/>
            <a:ext cx="7884355" cy="9710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О ПРОВЕДЕНИИ КАПИТАЛЬНОГО РЕМОНТА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3467" y="1563639"/>
            <a:ext cx="2418414" cy="4252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НАПРАВЛЯЕТ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36459" y="2095392"/>
            <a:ext cx="7804922" cy="42139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02932"/>
              </p:ext>
            </p:extLst>
          </p:nvPr>
        </p:nvGraphicFramePr>
        <p:xfrm>
          <a:off x="1302516" y="2276872"/>
          <a:ext cx="7272808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90027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Собственникам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помещений в МКД, формирующих ФКР на специальных счетах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Собственникам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помещений в МКД, формирующих ФКР на счете регионального оператора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ицо, осуществляющее управление многоквартирным домом или оказание услуг и (или) выполнение работ по содержанию и ремонту общего имущества в многоквартирном доме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оператор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25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3947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04664"/>
            <a:ext cx="7884355" cy="9710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О ПРОВЕДЕНИИ КАПИТАЛЬНОГО РЕМОНТА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3466" y="1469739"/>
            <a:ext cx="7613333" cy="5191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ПРЕДЛОЖЕНИЯ О ПРОВЕДЕНИИ КАПИТАЛЬНОГО РЕМОНТА 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36459" y="2095392"/>
            <a:ext cx="7804922" cy="42139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65257"/>
              </p:ext>
            </p:extLst>
          </p:nvPr>
        </p:nvGraphicFramePr>
        <p:xfrm>
          <a:off x="1302516" y="2276872"/>
          <a:ext cx="7272808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90027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Собственникам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помещений в МКД, формирующих ФКР на специальных счетах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Собственникам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помещений в МКД, формирующих ФКР на счете регионального оператора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6000"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 сроке начала капитального ремонта;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 необходимом перечне и об объеме услуг и (или) работ, их стоимости;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 порядке и об источниках финансирования капитального ремонта общего имущества в многоквартирном доме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39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3947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04664"/>
            <a:ext cx="7884355" cy="9710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ПРОВЕДЕНИИ КАПИТАЛЬНОГО РЕМОНТА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3466" y="1469739"/>
            <a:ext cx="7854497" cy="5191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РЕШЕНИЯ О ПРОВЕДЕНИИ КАПИТАЛЬНОГО РЕМОНТА НАПРАВЛЯЕТ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36459" y="2095392"/>
            <a:ext cx="7891504" cy="45019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135684"/>
              </p:ext>
            </p:extLst>
          </p:nvPr>
        </p:nvGraphicFramePr>
        <p:xfrm>
          <a:off x="1302516" y="2276872"/>
          <a:ext cx="727280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90027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Собственникам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помещений в МКД, формирующих ФКР на специальных счетах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Собственникам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помещений в МКД, формирующих ФКР на счете регионального оператора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6000"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1) перечень услуг и (или) работ по капитальному ремонту;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 предельно допустимая стоимость услуг и (или) работ по капитальному ремонту;</a:t>
                      </a:r>
                    </a:p>
                    <a:p>
                      <a:r>
                        <a:rPr lang="ru-RU" sz="1400" b="1" i="0" u="sng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3) сроки проведения капитального ремонта;</a:t>
                      </a:r>
                    </a:p>
                    <a:p>
                      <a:r>
                        <a:rPr lang="ru-RU" sz="1400" b="1" i="0" u="sng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4) источники финансирования капитального ремонта;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5) лицо, которое от имени всех собственников помещений в многоквартирном доме уполномочено участвовать в приемке оказанных услуг и (или) выполненных работ по капитальному ремонту, в том числе подписывать соответствующие акты.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1) перечень услуг и (или) работ по капитальному ремонту;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 предельно допустимая стоимость работ по капитальному ремонту исходя из предельной стоимости работ по капитальному ремонту общего имущества в многоквартирном доме;</a:t>
                      </a:r>
                      <a:endParaRPr lang="ru-RU" sz="14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hlinkClick r:id="rId4"/>
                      </a:endParaRP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3) лицо, которое от имени всех собственников помещений в многоквартирном доме уполномочено участвовать в приемке выполненных работ по капитальному ремонту, в том числе подписывать соответствующие акты.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60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0" y="21361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34493" y="316426"/>
            <a:ext cx="7452307" cy="9162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ДЛЯ НАПРАВЛЕНИЯ ПРЕДЛОЖЕНИЙ И ПРИНЯТИЯ РЕШЕНИЙ (РЕГИОНАЛЬНЫЙ ОПЕРАТОР)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5624" y="1495952"/>
            <a:ext cx="2746256" cy="10689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направления предложений о проведении капитального ремонта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524363" y="2265703"/>
            <a:ext cx="191653" cy="299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527884" y="1954803"/>
            <a:ext cx="637106" cy="201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00994" y="1529108"/>
            <a:ext cx="4485806" cy="10357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чем за четыре месяца до наступления года, в течение которого должен быть проведен капитальный ремонт общего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(до 1 сентября)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5624" y="2815587"/>
            <a:ext cx="2746256" cy="15205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принятия решений о проведении капитального ремонта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528777" y="3144484"/>
            <a:ext cx="637106" cy="201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00994" y="2769759"/>
            <a:ext cx="4485806" cy="15663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Собственники помещений в многоквартирном доме не позднее чем через три месяца с момента получения предложений,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рассмотреть указанные предложения и принять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общем собрании решение о проведении капитального ремонта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1628" y="4659480"/>
            <a:ext cx="7905172" cy="16968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устанолвенный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3-х месячный срок собственники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в многоквартирном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доме 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решение о проведении капитального ремонта общего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имущества,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местного самоуправления принимает решение о проведении такого капитального ремонта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региональной программой капитального ремонта, уведомив собственников помещений в этом многоквартирном доме о принятом решении</a:t>
            </a:r>
          </a:p>
        </p:txBody>
      </p:sp>
    </p:spTree>
    <p:extLst>
      <p:ext uri="{BB962C8B-B14F-4D97-AF65-F5344CB8AC3E}">
        <p14:creationId xmlns:p14="http://schemas.microsoft.com/office/powerpoint/2010/main" val="935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0" y="21361"/>
            <a:ext cx="9144000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5" name="Рисунок 6" descr="герб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685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755576" y="310683"/>
            <a:ext cx="8388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34493" y="316426"/>
            <a:ext cx="7452307" cy="9162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ДЛЯ НАПРАВЛЕНИЯ ПРЕДЛОЖЕНИЙ И ПРИНЯТИЯ РЕШЕНИЙ (РЕГИОНАЛЬНЫЙ ОПЕРАТОР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В СЛУЧАЕ АКТУАЛИЗАЦИИ КРАТКОСРОЧНОГО ПЛАНА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5624" y="1495952"/>
            <a:ext cx="2746256" cy="10689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направления предложений о проведении капитального ремонта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524363" y="2265703"/>
            <a:ext cx="191653" cy="299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527884" y="1954803"/>
            <a:ext cx="637106" cy="201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00994" y="1529108"/>
            <a:ext cx="4485806" cy="10357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30 дней со дня утверждения соответствующих изменений в краткосрочные планы муниципальных образований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5624" y="2815587"/>
            <a:ext cx="2746256" cy="15205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принятия решений о проведении капитального ремонта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528777" y="3144484"/>
            <a:ext cx="637106" cy="201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00994" y="2769759"/>
            <a:ext cx="4485806" cy="15663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Собственники помещений в многоквартирном доме не позднее чем через три месяца с момента получения предложений,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рассмотреть указанные предложения и принять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общем собрании решение о проведении капитального ремонта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1628" y="4659480"/>
            <a:ext cx="7905172" cy="16968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устанолвенный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3-х месячный срок собственники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в многоквартирном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доме 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решение о проведении капитального ремонта общего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имущества,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местного самоуправления принимает решение о проведении такого капитального ремонта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региональной программой капитального ремонта, уведомив собственников помещений в этом многоквартирном доме о принятом решении</a:t>
            </a:r>
          </a:p>
        </p:txBody>
      </p:sp>
    </p:spTree>
    <p:extLst>
      <p:ext uri="{BB962C8B-B14F-4D97-AF65-F5344CB8AC3E}">
        <p14:creationId xmlns:p14="http://schemas.microsoft.com/office/powerpoint/2010/main" val="43769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9577</TotalTime>
  <Words>725</Words>
  <Application>Microsoft Office PowerPoint</Application>
  <PresentationFormat>Экран 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Шумко Светлана Андреевна</dc:creator>
  <cp:lastModifiedBy>Бухонина Оксана Александровна</cp:lastModifiedBy>
  <cp:revision>325</cp:revision>
  <cp:lastPrinted>2018-01-24T03:39:35Z</cp:lastPrinted>
  <dcterms:created xsi:type="dcterms:W3CDTF">2014-05-05T00:21:46Z</dcterms:created>
  <dcterms:modified xsi:type="dcterms:W3CDTF">2019-03-22T00:54:04Z</dcterms:modified>
</cp:coreProperties>
</file>