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256" r:id="rId2"/>
    <p:sldId id="359" r:id="rId3"/>
    <p:sldId id="360" r:id="rId4"/>
    <p:sldId id="320" r:id="rId5"/>
    <p:sldId id="357" r:id="rId6"/>
    <p:sldId id="324" r:id="rId7"/>
    <p:sldId id="362" r:id="rId8"/>
    <p:sldId id="363" r:id="rId9"/>
    <p:sldId id="354" r:id="rId10"/>
    <p:sldId id="319" r:id="rId11"/>
  </p:sldIdLst>
  <p:sldSz cx="9144000" cy="6858000" type="screen4x3"/>
  <p:notesSz cx="6797675" cy="9928225"/>
  <p:custShowLst>
    <p:custShow name="Произвольный показ 3" id="0">
      <p:sldLst/>
    </p:custShow>
    <p:custShow name="Произвольный показ 4" id="1">
      <p:sldLst>
        <p:sld r:id="rId7"/>
      </p:sldLst>
    </p:custShow>
    <p:custShow name="Произвольный показ 5" id="2">
      <p:sldLst/>
    </p:custShow>
    <p:custShow name="Произвольный показ 6" id="3">
      <p:sldLst/>
    </p:custShow>
    <p:custShow name="Произвольный показ 12" id="4">
      <p:sldLst/>
    </p:custShow>
    <p:custShow name="Произвольный показ 13" id="5">
      <p:sldLst/>
    </p:custShow>
    <p:custShow name="Произвольный показ 14" id="6">
      <p:sldLst/>
    </p:custShow>
    <p:custShow name="Произвольный показ 15" id="7">
      <p:sldLst/>
    </p:custShow>
    <p:custShow name="Произвольный показ 16" id="8">
      <p:sldLst/>
    </p:custShow>
    <p:custShow name="Произвольный показ 17" id="9">
      <p:sldLst>
        <p:sld r:id="rId10"/>
      </p:sldLst>
    </p:custShow>
    <p:custShow name="Произвольный показ 18" id="10">
      <p:sldLst/>
    </p:custShow>
    <p:custShow name="Произвольный показ 19" id="11">
      <p:sldLst/>
    </p:custShow>
  </p:custShowLst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27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44" autoAdjust="0"/>
    <p:restoredTop sz="94585" autoAdjust="0"/>
  </p:normalViewPr>
  <p:slideViewPr>
    <p:cSldViewPr>
      <p:cViewPr varScale="1">
        <p:scale>
          <a:sx n="110" d="100"/>
          <a:sy n="110" d="100"/>
        </p:scale>
        <p:origin x="1818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9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135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8135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r">
              <a:defRPr sz="1200"/>
            </a:lvl1pPr>
          </a:lstStyle>
          <a:p>
            <a:fld id="{7AE7C438-188F-42C1-B58F-B6E23AB65952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01" tIns="45501" rIns="91001" bIns="4550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001" tIns="45501" rIns="91001" bIns="45501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r">
              <a:defRPr sz="1200"/>
            </a:lvl1pPr>
          </a:lstStyle>
          <a:p>
            <a:fld id="{A591D372-3D1D-4D1F-9DAD-761ED53F7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690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1D372-3D1D-4D1F-9DAD-761ED53F7D7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420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1D372-3D1D-4D1F-9DAD-761ED53F7D7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25326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1D372-3D1D-4D1F-9DAD-761ED53F7D7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25697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1D372-3D1D-4D1F-9DAD-761ED53F7D7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9828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1D372-3D1D-4D1F-9DAD-761ED53F7D7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88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A447A-0390-4845-A661-2F27D9BD86DC}" type="datetime1">
              <a:rPr lang="fr-FR" smtClean="0"/>
              <a:t>26/11/2019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923FEB-1B5D-43D3-B15D-04C4E9B93B32}" type="slidenum">
              <a:rPr lang="fr-CA" altLang="ru-RU"/>
              <a:pPr/>
              <a:t>‹#›</a:t>
            </a:fld>
            <a:endParaRPr lang="fr-CA" altLang="ru-RU"/>
          </a:p>
        </p:txBody>
      </p:sp>
    </p:spTree>
    <p:extLst>
      <p:ext uri="{BB962C8B-B14F-4D97-AF65-F5344CB8AC3E}">
        <p14:creationId xmlns:p14="http://schemas.microsoft.com/office/powerpoint/2010/main" val="2390433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F6EF5-B85A-4C20-9ED7-3238FE3EE89A}" type="datetime1">
              <a:rPr lang="fr-FR" smtClean="0"/>
              <a:t>26/11/2019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6F171B-8BED-405B-9937-904B2F91DD0B}" type="slidenum">
              <a:rPr lang="fr-CA" altLang="ru-RU"/>
              <a:pPr/>
              <a:t>‹#›</a:t>
            </a:fld>
            <a:endParaRPr lang="fr-CA" altLang="ru-RU"/>
          </a:p>
        </p:txBody>
      </p:sp>
    </p:spTree>
    <p:extLst>
      <p:ext uri="{BB962C8B-B14F-4D97-AF65-F5344CB8AC3E}">
        <p14:creationId xmlns:p14="http://schemas.microsoft.com/office/powerpoint/2010/main" val="1761104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2E761-3B9A-4120-8553-7FFB11E84DFA}" type="datetime1">
              <a:rPr lang="fr-FR" smtClean="0"/>
              <a:t>26/11/2019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BC472F-D5D7-4F94-B539-5E1CC0392C96}" type="slidenum">
              <a:rPr lang="fr-CA" altLang="ru-RU"/>
              <a:pPr/>
              <a:t>‹#›</a:t>
            </a:fld>
            <a:endParaRPr lang="fr-CA" altLang="ru-RU"/>
          </a:p>
        </p:txBody>
      </p:sp>
    </p:spTree>
    <p:extLst>
      <p:ext uri="{BB962C8B-B14F-4D97-AF65-F5344CB8AC3E}">
        <p14:creationId xmlns:p14="http://schemas.microsoft.com/office/powerpoint/2010/main" val="3760446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EDCE5-4662-415D-ACFF-B2D7333FC7DD}" type="datetime1">
              <a:rPr lang="fr-FR" smtClean="0"/>
              <a:t>26/11/2019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DB1650-AEA9-46C0-8413-7364B6E77CFF}" type="slidenum">
              <a:rPr lang="fr-CA" altLang="ru-RU"/>
              <a:pPr/>
              <a:t>‹#›</a:t>
            </a:fld>
            <a:endParaRPr lang="fr-CA" altLang="ru-RU"/>
          </a:p>
        </p:txBody>
      </p:sp>
    </p:spTree>
    <p:extLst>
      <p:ext uri="{BB962C8B-B14F-4D97-AF65-F5344CB8AC3E}">
        <p14:creationId xmlns:p14="http://schemas.microsoft.com/office/powerpoint/2010/main" val="3843138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CE940-2ADD-4D83-80AE-DE8E750604CB}" type="datetime1">
              <a:rPr lang="fr-FR" smtClean="0"/>
              <a:t>26/11/2019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493F5A-B9A4-4D36-B269-B40461BAA9CB}" type="slidenum">
              <a:rPr lang="fr-CA" altLang="ru-RU"/>
              <a:pPr/>
              <a:t>‹#›</a:t>
            </a:fld>
            <a:endParaRPr lang="fr-CA" altLang="ru-RU"/>
          </a:p>
        </p:txBody>
      </p:sp>
    </p:spTree>
    <p:extLst>
      <p:ext uri="{BB962C8B-B14F-4D97-AF65-F5344CB8AC3E}">
        <p14:creationId xmlns:p14="http://schemas.microsoft.com/office/powerpoint/2010/main" val="609954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ED23B-E021-4909-9C71-ABFB0DA48BED}" type="datetime1">
              <a:rPr lang="fr-FR" smtClean="0"/>
              <a:t>26/11/2019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A168F4-F67D-45D4-B378-8BCDD04F1300}" type="slidenum">
              <a:rPr lang="fr-CA" altLang="ru-RU"/>
              <a:pPr/>
              <a:t>‹#›</a:t>
            </a:fld>
            <a:endParaRPr lang="fr-CA" altLang="ru-RU"/>
          </a:p>
        </p:txBody>
      </p:sp>
    </p:spTree>
    <p:extLst>
      <p:ext uri="{BB962C8B-B14F-4D97-AF65-F5344CB8AC3E}">
        <p14:creationId xmlns:p14="http://schemas.microsoft.com/office/powerpoint/2010/main" val="1957490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4B296-AB38-407A-8953-3E731D57AD37}" type="datetime1">
              <a:rPr lang="fr-FR" smtClean="0"/>
              <a:t>26/11/2019</a:t>
            </a:fld>
            <a:endParaRPr lang="fr-CA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CAFE3C-CCBB-499C-A9D1-4FB13D101D88}" type="slidenum">
              <a:rPr lang="fr-CA" altLang="ru-RU"/>
              <a:pPr/>
              <a:t>‹#›</a:t>
            </a:fld>
            <a:endParaRPr lang="fr-CA" altLang="ru-RU"/>
          </a:p>
        </p:txBody>
      </p:sp>
    </p:spTree>
    <p:extLst>
      <p:ext uri="{BB962C8B-B14F-4D97-AF65-F5344CB8AC3E}">
        <p14:creationId xmlns:p14="http://schemas.microsoft.com/office/powerpoint/2010/main" val="3095391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DB86D-033D-46F1-B9F6-FCCA5260E3BA}" type="datetime1">
              <a:rPr lang="fr-FR" smtClean="0"/>
              <a:t>26/11/2019</a:t>
            </a:fld>
            <a:endParaRPr lang="fr-CA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29D8F4-13F1-4722-9B2B-E80A63F6E224}" type="slidenum">
              <a:rPr lang="fr-CA" altLang="ru-RU"/>
              <a:pPr/>
              <a:t>‹#›</a:t>
            </a:fld>
            <a:endParaRPr lang="fr-CA" altLang="ru-RU"/>
          </a:p>
        </p:txBody>
      </p:sp>
    </p:spTree>
    <p:extLst>
      <p:ext uri="{BB962C8B-B14F-4D97-AF65-F5344CB8AC3E}">
        <p14:creationId xmlns:p14="http://schemas.microsoft.com/office/powerpoint/2010/main" val="953358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34ABC-BF09-4340-AEB7-06EDF0067E6C}" type="datetime1">
              <a:rPr lang="fr-FR" smtClean="0"/>
              <a:t>26/11/2019</a:t>
            </a:fld>
            <a:endParaRPr lang="fr-CA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B51597-E55C-4F05-9D8A-68909E13BC43}" type="slidenum">
              <a:rPr lang="fr-CA" altLang="ru-RU"/>
              <a:pPr/>
              <a:t>‹#›</a:t>
            </a:fld>
            <a:endParaRPr lang="fr-CA" altLang="ru-RU"/>
          </a:p>
        </p:txBody>
      </p:sp>
    </p:spTree>
    <p:extLst>
      <p:ext uri="{BB962C8B-B14F-4D97-AF65-F5344CB8AC3E}">
        <p14:creationId xmlns:p14="http://schemas.microsoft.com/office/powerpoint/2010/main" val="755652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7EC81-06F1-4947-A9E4-827A232C9A35}" type="datetime1">
              <a:rPr lang="fr-FR" smtClean="0"/>
              <a:t>26/11/2019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92F28C-FE98-44A2-A606-1916C232461B}" type="slidenum">
              <a:rPr lang="fr-CA" altLang="ru-RU"/>
              <a:pPr/>
              <a:t>‹#›</a:t>
            </a:fld>
            <a:endParaRPr lang="fr-CA" altLang="ru-RU"/>
          </a:p>
        </p:txBody>
      </p:sp>
    </p:spTree>
    <p:extLst>
      <p:ext uri="{BB962C8B-B14F-4D97-AF65-F5344CB8AC3E}">
        <p14:creationId xmlns:p14="http://schemas.microsoft.com/office/powerpoint/2010/main" val="3221023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F945E-77A2-48A1-BC12-55208B09732B}" type="datetime1">
              <a:rPr lang="fr-FR" smtClean="0"/>
              <a:t>26/11/2019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FE8826-CA6D-4CE9-A61C-88C03607398B}" type="slidenum">
              <a:rPr lang="fr-CA" altLang="ru-RU"/>
              <a:pPr/>
              <a:t>‹#›</a:t>
            </a:fld>
            <a:endParaRPr lang="fr-CA" altLang="ru-RU"/>
          </a:p>
        </p:txBody>
      </p:sp>
    </p:spTree>
    <p:extLst>
      <p:ext uri="{BB962C8B-B14F-4D97-AF65-F5344CB8AC3E}">
        <p14:creationId xmlns:p14="http://schemas.microsoft.com/office/powerpoint/2010/main" val="1833010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ru-RU" smtClean="0"/>
              <a:t>Cliquez pour modifier le style du titre</a:t>
            </a:r>
            <a:endParaRPr lang="fr-CA" altLang="ru-RU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ru-RU" smtClean="0"/>
              <a:t>Cliquez pour modifier les styles du texte du masque</a:t>
            </a:r>
          </a:p>
          <a:p>
            <a:pPr lvl="1"/>
            <a:r>
              <a:rPr lang="fr-FR" altLang="ru-RU" smtClean="0"/>
              <a:t>Deuxième niveau</a:t>
            </a:r>
          </a:p>
          <a:p>
            <a:pPr lvl="2"/>
            <a:r>
              <a:rPr lang="fr-FR" altLang="ru-RU" smtClean="0"/>
              <a:t>Troisième niveau</a:t>
            </a:r>
          </a:p>
          <a:p>
            <a:pPr lvl="3"/>
            <a:r>
              <a:rPr lang="fr-FR" altLang="ru-RU" smtClean="0"/>
              <a:t>Quatrième niveau</a:t>
            </a:r>
          </a:p>
          <a:p>
            <a:pPr lvl="4"/>
            <a:r>
              <a:rPr lang="fr-FR" altLang="ru-RU" smtClean="0"/>
              <a:t>Cinquième niveau</a:t>
            </a:r>
            <a:endParaRPr lang="fr-CA" altLang="ru-RU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69B2DAD-45B2-41B1-B913-B3AF15D00FB7}" type="datetime1">
              <a:rPr lang="fr-FR" smtClean="0"/>
              <a:t>26/11/2019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F2A56FC9-7DF7-4FBA-AE5E-2193EF5180A7}" type="slidenum">
              <a:rPr lang="fr-CA" altLang="ru-RU"/>
              <a:pPr/>
              <a:t>‹#›</a:t>
            </a:fld>
            <a:endParaRPr lang="fr-CA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Мои документы\Рабочий стол\Личное\город\5668911_xlar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80" y="44624"/>
            <a:ext cx="9068520" cy="6813376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FFFFF">
              <a:shade val="85000"/>
              <a:alpha val="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79512" y="908720"/>
            <a:ext cx="8640960" cy="1569660"/>
          </a:xfrm>
          <a:prstGeom prst="rect">
            <a:avLst/>
          </a:prstGeom>
          <a:noFill/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400" b="1" i="1" kern="800" dirty="0" smtClean="0">
                <a:solidFill>
                  <a:srgbClr val="002060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Организация взаимодействия регионального оператора с УК, ТСЖ, ЖСК при подготовке и проведении капитального ремонта многоквартирных домов.</a:t>
            </a:r>
            <a:endParaRPr lang="ru-RU" altLang="ru-RU" sz="3600" b="1" dirty="0">
              <a:solidFill>
                <a:srgbClr val="0066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2750"/>
            <a:ext cx="9144000" cy="5018767"/>
          </a:xfrm>
          <a:prstGeom prst="rect">
            <a:avLst/>
          </a:prstGeom>
        </p:spPr>
      </p:pic>
      <p:pic>
        <p:nvPicPr>
          <p:cNvPr id="5" name="Рисунок 4" descr="photos_heade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778"/>
            <a:ext cx="9144000" cy="203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90000" dist="50800" dir="5400000" sy="-100000" algn="bl" rotWithShape="0"/>
          </a:effectLst>
        </p:spPr>
      </p:pic>
      <p:sp>
        <p:nvSpPr>
          <p:cNvPr id="6" name="Прямоугольник 2"/>
          <p:cNvSpPr>
            <a:spLocks noChangeArrowheads="1"/>
          </p:cNvSpPr>
          <p:nvPr/>
        </p:nvSpPr>
        <p:spPr bwMode="auto">
          <a:xfrm>
            <a:off x="926162" y="1700808"/>
            <a:ext cx="7272808" cy="954107"/>
          </a:xfrm>
          <a:prstGeom prst="rect">
            <a:avLst/>
          </a:prstGeom>
          <a:noFill/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5000"/>
              </a:lnSpc>
              <a:tabLst>
                <a:tab pos="1079500" algn="l"/>
              </a:tabLst>
            </a:pPr>
            <a:r>
              <a:rPr lang="ru-RU" altLang="ru-RU" sz="4000" b="1" dirty="0" smtClean="0">
                <a:solidFill>
                  <a:srgbClr val="0070C0"/>
                </a:solidFill>
                <a:latin typeface="Arial Narrow" panose="020B0606020202030204" pitchFamily="34" charset="0"/>
                <a:ea typeface="+mj-ea"/>
                <a:cs typeface="+mj-cs"/>
              </a:rPr>
              <a:t>СПАСИБО ЗА ВНИМАНИЕ! </a:t>
            </a:r>
            <a:endParaRPr lang="ru-RU" altLang="ru-RU" sz="4000" b="1" dirty="0">
              <a:solidFill>
                <a:srgbClr val="0070C0"/>
              </a:solidFill>
              <a:latin typeface="Arial Narrow" panose="020B0606020202030204" pitchFamily="34" charset="0"/>
              <a:ea typeface="+mj-ea"/>
              <a:cs typeface="+mj-cs"/>
            </a:endParaRPr>
          </a:p>
          <a:p>
            <a:pPr algn="ctr"/>
            <a:r>
              <a:rPr lang="ru-RU" altLang="ru-RU" b="1" dirty="0">
                <a:solidFill>
                  <a:srgbClr val="006600"/>
                </a:solidFill>
                <a:latin typeface="Arial Narrow" panose="020B0606020202030204" pitchFamily="34" charset="0"/>
              </a:rPr>
              <a:t>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254" y="312381"/>
            <a:ext cx="688908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28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photos_head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45" y="0"/>
            <a:ext cx="9144000" cy="203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90000" dist="50800" dir="5400000" sy="-100000" algn="bl" rotWithShape="0"/>
          </a:effectLst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42076" y="205993"/>
            <a:ext cx="7884368" cy="764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ru-RU" sz="2000" b="1" dirty="0" err="1">
                <a:solidFill>
                  <a:srgbClr val="00703C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Функции участников процесса реализации региональной программы  капитального ремонта общего имущества </a:t>
            </a:r>
            <a:endParaRPr lang="ru-RU" altLang="ru-RU" dirty="0">
              <a:solidFill>
                <a:schemeClr val="tx2">
                  <a:lumMod val="60000"/>
                  <a:lumOff val="4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93489" y="1344670"/>
            <a:ext cx="4789512" cy="71806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rgbClr val="439639">
                <a:shade val="95000"/>
                <a:satMod val="105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>
              <a:defRPr/>
            </a:pPr>
            <a:r>
              <a:rPr lang="ru-RU" sz="2000" b="1" i="1" kern="0" dirty="0" smtClean="0">
                <a:solidFill>
                  <a:srgbClr val="FFFFFF"/>
                </a:solidFill>
                <a:latin typeface="Arial"/>
                <a:cs typeface="Arial" pitchFamily="34" charset="0"/>
              </a:rPr>
              <a:t>Функции организации по управлению МКД: </a:t>
            </a:r>
            <a:endParaRPr lang="ru-RU" sz="2000" b="1" i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50338" y="2584686"/>
            <a:ext cx="7456228" cy="32467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rgbClr val="439639">
                <a:shade val="95000"/>
                <a:satMod val="105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>
              <a:defRPr/>
            </a:pPr>
            <a:r>
              <a:rPr lang="ru-RU" sz="1000" dirty="0" smtClean="0">
                <a:solidFill>
                  <a:schemeClr val="bg1"/>
                </a:solidFill>
              </a:rPr>
              <a:t>- </a:t>
            </a:r>
            <a:r>
              <a:rPr lang="ru-RU" sz="1400" b="1" kern="0" dirty="0">
                <a:solidFill>
                  <a:srgbClr val="FFFFFF"/>
                </a:solidFill>
                <a:latin typeface="Arial"/>
                <a:cs typeface="Arial" pitchFamily="34" charset="0"/>
              </a:rPr>
              <a:t>мониторинг технического состояния многоквартирных </a:t>
            </a:r>
            <a:r>
              <a:rPr lang="ru-RU" sz="1400" b="1" kern="0" dirty="0" smtClean="0">
                <a:solidFill>
                  <a:srgbClr val="FFFFFF"/>
                </a:solidFill>
                <a:latin typeface="Arial"/>
                <a:cs typeface="Arial" pitchFamily="34" charset="0"/>
              </a:rPr>
              <a:t>домов; </a:t>
            </a:r>
            <a:endParaRPr lang="ru-RU" sz="14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48783" y="4287587"/>
            <a:ext cx="7459339" cy="1288603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rgbClr val="439639">
                <a:shade val="95000"/>
                <a:satMod val="105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>
              <a:defRPr/>
            </a:pPr>
            <a:r>
              <a:rPr lang="ru-RU" sz="800" dirty="0">
                <a:solidFill>
                  <a:schemeClr val="bg1"/>
                </a:solidFill>
              </a:rPr>
              <a:t>- </a:t>
            </a:r>
            <a:r>
              <a:rPr lang="ru-RU" sz="1400" b="1" kern="0" dirty="0" smtClean="0">
                <a:solidFill>
                  <a:srgbClr val="FFFFFF"/>
                </a:solidFill>
                <a:latin typeface="Arial"/>
                <a:cs typeface="Arial" pitchFamily="34" charset="0"/>
              </a:rPr>
              <a:t>получение </a:t>
            </a:r>
            <a:r>
              <a:rPr lang="ru-RU" sz="1400" b="1" kern="0" dirty="0">
                <a:solidFill>
                  <a:srgbClr val="FFFFFF"/>
                </a:solidFill>
                <a:latin typeface="Arial"/>
                <a:cs typeface="Arial" pitchFamily="34" charset="0"/>
              </a:rPr>
              <a:t>от технического заказчика документов о проведенном капитальном ремонте </a:t>
            </a:r>
            <a:r>
              <a:rPr lang="ru-RU" sz="1400" b="1" kern="0" dirty="0" smtClean="0">
                <a:solidFill>
                  <a:srgbClr val="FFFFFF"/>
                </a:solidFill>
                <a:latin typeface="Arial"/>
                <a:cs typeface="Arial" pitchFamily="34" charset="0"/>
              </a:rPr>
              <a:t>общего имущества в многоквартирном доме (в том числе копии проектной, сметной документации, договоров об оказании услуг и (или) о выполнении работ по капитальному ремонту, актов приемки оказанных услуг и (или) выполненных работ).</a:t>
            </a:r>
            <a:endParaRPr lang="ru-RU" sz="14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B1650-AEA9-46C0-8413-7364B6E77CFF}" type="slidenum">
              <a:rPr lang="fr-CA" altLang="ru-RU" b="1" smtClean="0">
                <a:solidFill>
                  <a:schemeClr val="tx1"/>
                </a:solidFill>
              </a:rPr>
              <a:pPr/>
              <a:t>2</a:t>
            </a:fld>
            <a:endParaRPr lang="fr-CA" altLang="ru-RU" b="1" dirty="0">
              <a:solidFill>
                <a:schemeClr val="tx1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50338" y="3145133"/>
            <a:ext cx="7456228" cy="58278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rgbClr val="439639">
                <a:shade val="95000"/>
                <a:satMod val="105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>
              <a:defRPr/>
            </a:pPr>
            <a:r>
              <a:rPr lang="ru-RU" sz="1000" dirty="0" smtClean="0">
                <a:solidFill>
                  <a:schemeClr val="bg1"/>
                </a:solidFill>
              </a:rPr>
              <a:t>- </a:t>
            </a:r>
            <a:r>
              <a:rPr lang="ru-RU" sz="1400" b="1" kern="0" dirty="0" smtClean="0">
                <a:solidFill>
                  <a:srgbClr val="FFFFFF"/>
                </a:solidFill>
                <a:latin typeface="Arial"/>
                <a:cs typeface="Arial" pitchFamily="34" charset="0"/>
              </a:rPr>
              <a:t>участие в осуществлении приемки оказанных услуг и (или) выполненных работ по капитальному ремонту;  </a:t>
            </a:r>
            <a:endParaRPr lang="ru-RU" sz="14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108957" y="3779225"/>
            <a:ext cx="3217487" cy="306467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1200" b="1" i="1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Жилищный кодекс РФ ст.182 ч.2 п.5</a:t>
            </a:r>
            <a:endParaRPr lang="ru-RU" sz="1200" b="1" i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108958" y="5627496"/>
            <a:ext cx="3217487" cy="306467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1200" b="1" i="1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Жилищный кодекс РФ ст.189 ч.8</a:t>
            </a:r>
            <a:endParaRPr lang="ru-RU" sz="1200" b="1" i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875" y="812926"/>
            <a:ext cx="688908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7195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photos_head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45" y="0"/>
            <a:ext cx="9144000" cy="203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90000" dist="50800" dir="5400000" sy="-100000" algn="bl" rotWithShape="0"/>
          </a:effectLst>
        </p:spPr>
      </p:pic>
      <p:sp>
        <p:nvSpPr>
          <p:cNvPr id="7" name="Скругленный прямоугольник 6"/>
          <p:cNvSpPr/>
          <p:nvPr/>
        </p:nvSpPr>
        <p:spPr>
          <a:xfrm>
            <a:off x="848729" y="2015378"/>
            <a:ext cx="7467630" cy="344241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rgbClr val="439639">
                <a:shade val="95000"/>
                <a:satMod val="105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eaLnBrk="1" hangingPunct="1">
              <a:defRPr/>
            </a:pPr>
            <a:r>
              <a:rPr lang="ru-RU" sz="1100" b="1" kern="0" dirty="0" smtClean="0">
                <a:solidFill>
                  <a:srgbClr val="FFFFFF"/>
                </a:solidFill>
                <a:latin typeface="Arial"/>
                <a:cs typeface="Arial" pitchFamily="34" charset="0"/>
              </a:rPr>
              <a:t>- разграничение функционала между региональным оператором и организацией по управлению МКД;</a:t>
            </a:r>
            <a:endParaRPr lang="ru-RU" sz="11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60131" y="4017717"/>
            <a:ext cx="7467630" cy="41939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rgbClr val="439639">
                <a:shade val="95000"/>
                <a:satMod val="105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>
              <a:buFont typeface="Wingdings" panose="05000000000000000000" pitchFamily="2" charset="2"/>
              <a:buNone/>
              <a:defRPr/>
            </a:pPr>
            <a:r>
              <a:rPr lang="ru-RU" sz="1100" b="1" kern="0" dirty="0" smtClean="0">
                <a:solidFill>
                  <a:srgbClr val="FFFFFF"/>
                </a:solidFill>
                <a:latin typeface="Arial"/>
                <a:cs typeface="Arial" pitchFamily="34" charset="0"/>
              </a:rPr>
              <a:t> - оценки проекта по капитальному ремонту общего имущества;</a:t>
            </a:r>
            <a:endParaRPr lang="ru-RU" sz="11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53506" y="5241908"/>
            <a:ext cx="7425777" cy="40420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rgbClr val="439639">
                <a:shade val="95000"/>
                <a:satMod val="105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eaLnBrk="1" hangingPunct="1">
              <a:defRPr/>
            </a:pPr>
            <a:r>
              <a:rPr lang="ru-RU" sz="1100" b="1" kern="0" dirty="0" smtClean="0">
                <a:solidFill>
                  <a:srgbClr val="FFFFFF"/>
                </a:solidFill>
                <a:latin typeface="Arial"/>
                <a:cs typeface="Arial" pitchFamily="34" charset="0"/>
              </a:rPr>
              <a:t>- мониторинга состояния введенных объектов капитального ремонта по гарантийным обязательствам. </a:t>
            </a:r>
            <a:endParaRPr lang="ru-RU" sz="11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860131" y="3235528"/>
            <a:ext cx="7456228" cy="68951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rgbClr val="439639">
                <a:shade val="95000"/>
                <a:satMod val="105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eaLnBrk="1" hangingPunct="1">
              <a:defRPr/>
            </a:pPr>
            <a:r>
              <a:rPr lang="ru-RU" sz="1100" b="1" kern="0" dirty="0" smtClean="0">
                <a:solidFill>
                  <a:srgbClr val="FFFFFF"/>
                </a:solidFill>
                <a:latin typeface="Arial"/>
                <a:cs typeface="Arial" pitchFamily="34" charset="0"/>
              </a:rPr>
              <a:t>- обеспечение передачи объектов капитального ремонта подрядной организации и возможности подключения к источникам </a:t>
            </a:r>
            <a:r>
              <a:rPr lang="ru-RU" sz="1100" b="1" kern="0" dirty="0" err="1" smtClean="0">
                <a:solidFill>
                  <a:srgbClr val="FFFFFF"/>
                </a:solidFill>
                <a:latin typeface="Arial"/>
                <a:cs typeface="Arial" pitchFamily="34" charset="0"/>
              </a:rPr>
              <a:t>энерго</a:t>
            </a:r>
            <a:r>
              <a:rPr lang="ru-RU" sz="1100" b="1" kern="0" dirty="0" smtClean="0">
                <a:solidFill>
                  <a:srgbClr val="FFFFFF"/>
                </a:solidFill>
                <a:latin typeface="Arial"/>
                <a:cs typeface="Arial" pitchFamily="34" charset="0"/>
              </a:rPr>
              <a:t>-, тепло -, водоснабжения и канализации при проведении капитального ремонта;</a:t>
            </a:r>
            <a:endParaRPr lang="ru-RU" sz="11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B1650-AEA9-46C0-8413-7364B6E77CFF}" type="slidenum">
              <a:rPr lang="fr-CA" altLang="ru-RU" b="1" smtClean="0">
                <a:solidFill>
                  <a:schemeClr val="tx1"/>
                </a:solidFill>
              </a:rPr>
              <a:pPr/>
              <a:t>3</a:t>
            </a:fld>
            <a:endParaRPr lang="fr-CA" altLang="ru-RU" b="1" dirty="0">
              <a:solidFill>
                <a:schemeClr val="tx1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484021" y="917697"/>
            <a:ext cx="6192688" cy="783193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2000" b="1" i="1" kern="0" dirty="0">
                <a:solidFill>
                  <a:schemeClr val="tx2"/>
                </a:solidFill>
                <a:latin typeface="Arial"/>
                <a:cs typeface="Arial" pitchFamily="34" charset="0"/>
              </a:rPr>
              <a:t>Предложения по </a:t>
            </a:r>
            <a:r>
              <a:rPr lang="ru-RU" sz="2000" b="1" i="1" kern="0" dirty="0" smtClean="0">
                <a:solidFill>
                  <a:schemeClr val="tx2"/>
                </a:solidFill>
                <a:latin typeface="Arial"/>
                <a:cs typeface="Arial" pitchFamily="34" charset="0"/>
              </a:rPr>
              <a:t>сотрудничеству с </a:t>
            </a:r>
            <a:r>
              <a:rPr lang="ru-RU" sz="2000" b="1" i="1" kern="0" dirty="0">
                <a:solidFill>
                  <a:schemeClr val="tx2"/>
                </a:solidFill>
                <a:latin typeface="Arial"/>
                <a:cs typeface="Arial" pitchFamily="34" charset="0"/>
              </a:rPr>
              <a:t>организацией по управлению МКД в части: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848729" y="2538230"/>
            <a:ext cx="7467630" cy="54009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rgbClr val="439639">
                <a:shade val="95000"/>
                <a:satMod val="105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eaLnBrk="1" hangingPunct="1">
              <a:defRPr/>
            </a:pPr>
            <a:r>
              <a:rPr lang="ru-RU" sz="1100" b="1" kern="0" dirty="0" smtClean="0">
                <a:solidFill>
                  <a:srgbClr val="FFFFFF"/>
                </a:solidFill>
                <a:latin typeface="Arial"/>
                <a:cs typeface="Arial" pitchFamily="34" charset="0"/>
              </a:rPr>
              <a:t>- организации взаимного обмена информацией (предоставление технической документации по объектам капитального ремонта, информация в части поступления взносов собственников, проведение капитального и текущего ремонта);</a:t>
            </a:r>
            <a:endParaRPr lang="ru-RU" sz="11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871533" y="4546883"/>
            <a:ext cx="7456228" cy="538301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rgbClr val="439639">
                <a:shade val="95000"/>
                <a:satMod val="105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eaLnBrk="1" hangingPunct="1">
              <a:defRPr/>
            </a:pPr>
            <a:r>
              <a:rPr lang="ru-RU" sz="1100" b="1" kern="0" dirty="0" smtClean="0">
                <a:solidFill>
                  <a:srgbClr val="FFFFFF"/>
                </a:solidFill>
                <a:latin typeface="Arial"/>
                <a:cs typeface="Arial" pitchFamily="34" charset="0"/>
              </a:rPr>
              <a:t>- организации способов разрешения конфликтов с собственниками при проведении капитального ремонта;</a:t>
            </a:r>
            <a:endParaRPr lang="ru-RU" sz="11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68648" y="51784"/>
            <a:ext cx="7884368" cy="764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ru-RU" sz="2000" b="1" dirty="0" err="1">
                <a:solidFill>
                  <a:srgbClr val="00703C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Функции участников процесса реализации региональной программы  капитального ремонта общего имущества </a:t>
            </a:r>
            <a:endParaRPr lang="ru-RU" altLang="ru-RU" dirty="0">
              <a:solidFill>
                <a:schemeClr val="tx2">
                  <a:lumMod val="60000"/>
                  <a:lumOff val="4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969" y="495887"/>
            <a:ext cx="688908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1796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photos_heade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45" y="0"/>
            <a:ext cx="9144000" cy="203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90000" dist="50800" dir="5400000" sy="-100000" algn="bl" rotWithShape="0"/>
          </a:effectLst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469131" y="44624"/>
            <a:ext cx="7884368" cy="764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>
              <a:lnSpc>
                <a:spcPts val="2000"/>
              </a:lnSpc>
            </a:pPr>
            <a:endParaRPr lang="ru-RU" altLang="ru-RU" sz="2000" b="1" dirty="0" smtClean="0">
              <a:solidFill>
                <a:schemeClr val="tx2">
                  <a:lumMod val="60000"/>
                  <a:lumOff val="40000"/>
                </a:schemeClr>
              </a:solidFill>
              <a:latin typeface="Arial Narrow" panose="020B0606020202030204" pitchFamily="34" charset="0"/>
            </a:endParaRPr>
          </a:p>
          <a:p>
            <a:pPr algn="ctr">
              <a:lnSpc>
                <a:spcPts val="2000"/>
              </a:lnSpc>
            </a:pPr>
            <a:r>
              <a:rPr lang="ru-RU" alt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БЛАГОПРИЯТНЫЕ ФАКТОРЫ </a:t>
            </a:r>
            <a:endParaRPr lang="ru-RU" altLang="ru-RU" sz="2000" b="1" dirty="0">
              <a:solidFill>
                <a:schemeClr val="tx2">
                  <a:lumMod val="60000"/>
                  <a:lumOff val="4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TextBox 2">
            <a:hlinkClick r:id="" action="ppaction://customshow?id=0&amp;return=true"/>
          </p:cNvPr>
          <p:cNvSpPr txBox="1"/>
          <p:nvPr/>
        </p:nvSpPr>
        <p:spPr>
          <a:xfrm>
            <a:off x="927270" y="1613468"/>
            <a:ext cx="7128792" cy="1123712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0"/>
            </a:lightRig>
          </a:scene3d>
          <a:sp3d>
            <a:bevelT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Стремление УК, ТСЖ, ЖСК к снижению издержек по производству работ и услуг по содержанию общего имущества многоквартирного дома;</a:t>
            </a:r>
            <a:endParaRPr lang="ru-RU" sz="20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8">
            <a:hlinkClick r:id="" action="ppaction://customshow?id=1&amp;return=true"/>
          </p:cNvPr>
          <p:cNvSpPr txBox="1"/>
          <p:nvPr/>
        </p:nvSpPr>
        <p:spPr>
          <a:xfrm>
            <a:off x="940526" y="3269292"/>
            <a:ext cx="7128792" cy="1123712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0"/>
            </a:lightRig>
          </a:scene3d>
          <a:sp3d>
            <a:bevelT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Стремление к развитию и повышению уровня дополнительных сервисных услуг и работ в многоквартирном доме;</a:t>
            </a:r>
            <a:endParaRPr lang="ru-RU" sz="20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9">
            <a:hlinkClick r:id="" action="ppaction://customshow?id=3&amp;return=true"/>
          </p:cNvPr>
          <p:cNvSpPr txBox="1"/>
          <p:nvPr/>
        </p:nvSpPr>
        <p:spPr>
          <a:xfrm>
            <a:off x="927270" y="4941168"/>
            <a:ext cx="7128792" cy="1123712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0"/>
            </a:lightRig>
          </a:scene3d>
          <a:sp3d>
            <a:bevelT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уровня активности собственников для реализации капитального ремонта в многоквартирном доме.</a:t>
            </a:r>
            <a:endParaRPr lang="ru-RU" sz="20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B1650-AEA9-46C0-8413-7364B6E77CFF}" type="slidenum">
              <a:rPr lang="fr-CA" altLang="ru-RU" b="1" smtClean="0">
                <a:solidFill>
                  <a:schemeClr val="tx1"/>
                </a:solidFill>
              </a:rPr>
              <a:pPr/>
              <a:t>4</a:t>
            </a:fld>
            <a:endParaRPr lang="fr-CA" altLang="ru-RU" b="1" dirty="0">
              <a:solidFill>
                <a:schemeClr val="tx1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969" y="495887"/>
            <a:ext cx="688908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88226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photos_heade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45" y="0"/>
            <a:ext cx="9144000" cy="203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90000" dist="50800" dir="5400000" sy="-100000" algn="bl" rotWithShape="0"/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B1650-AEA9-46C0-8413-7364B6E77CFF}" type="slidenum">
              <a:rPr lang="fr-CA" altLang="ru-RU" b="1" smtClean="0">
                <a:solidFill>
                  <a:schemeClr val="tx1"/>
                </a:solidFill>
              </a:rPr>
              <a:pPr/>
              <a:t>5</a:t>
            </a:fld>
            <a:endParaRPr lang="fr-CA" altLang="ru-RU" b="1" dirty="0">
              <a:solidFill>
                <a:schemeClr val="tx1"/>
              </a:solidFill>
            </a:endParaRPr>
          </a:p>
        </p:txBody>
      </p:sp>
      <p:pic>
        <p:nvPicPr>
          <p:cNvPr id="14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155413"/>
            <a:ext cx="381635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05857" y="416251"/>
            <a:ext cx="74888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Виды взаимодействия регионального оператора  с УК, ТСЖ, ЖСК.</a:t>
            </a:r>
          </a:p>
        </p:txBody>
      </p:sp>
      <p:sp>
        <p:nvSpPr>
          <p:cNvPr id="7" name="TextBox 2">
            <a:hlinkClick r:id="" action="ppaction://customshow?id=0&amp;return=true"/>
          </p:cNvPr>
          <p:cNvSpPr txBox="1"/>
          <p:nvPr/>
        </p:nvSpPr>
        <p:spPr>
          <a:xfrm>
            <a:off x="1023849" y="2039487"/>
            <a:ext cx="7128792" cy="715089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0"/>
            </a:lightRig>
          </a:scene3d>
          <a:sp3d>
            <a:bevelT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altLang="ru-RU" b="1" kern="0" dirty="0" smtClean="0">
                <a:solidFill>
                  <a:srgbClr val="FFFFFF"/>
                </a:solidFill>
                <a:latin typeface="Arial"/>
                <a:cs typeface="Arial" pitchFamily="34" charset="0"/>
              </a:rPr>
              <a:t>- </a:t>
            </a:r>
            <a:r>
              <a:rPr lang="ru-RU" altLang="ru-RU" b="1" i="1" kern="0" dirty="0" smtClean="0">
                <a:solidFill>
                  <a:srgbClr val="FFFFFF"/>
                </a:solidFill>
                <a:latin typeface="Arial"/>
                <a:cs typeface="Arial" pitchFamily="34" charset="0"/>
              </a:rPr>
              <a:t>совместная </a:t>
            </a:r>
            <a:r>
              <a:rPr lang="ru-RU" altLang="ru-RU" b="1" i="1" kern="0" dirty="0">
                <a:solidFill>
                  <a:srgbClr val="FFFFFF"/>
                </a:solidFill>
                <a:latin typeface="Arial"/>
                <a:cs typeface="Arial" pitchFamily="34" charset="0"/>
              </a:rPr>
              <a:t>работа регионального оператора и УК, ТСЖ,  ЖСК с собственниками многоквартирных </a:t>
            </a:r>
            <a:r>
              <a:rPr lang="ru-RU" altLang="ru-RU" b="1" i="1" kern="0" dirty="0" smtClean="0">
                <a:solidFill>
                  <a:srgbClr val="FFFFFF"/>
                </a:solidFill>
                <a:latin typeface="Arial"/>
                <a:cs typeface="Arial" pitchFamily="34" charset="0"/>
              </a:rPr>
              <a:t>домов.  </a:t>
            </a:r>
            <a:endParaRPr lang="ru-RU" altLang="ru-RU" b="1" i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264" y="980728"/>
            <a:ext cx="688908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26474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photos_heade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92" y="0"/>
            <a:ext cx="9144000" cy="203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90000" dist="50800" dir="5400000" sy="-100000" algn="bl" rotWithShape="0"/>
          </a:effectLst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16316" y="193498"/>
            <a:ext cx="7884368" cy="764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ru-RU" sz="2000" b="1" dirty="0" err="1">
                <a:solidFill>
                  <a:srgbClr val="00703C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Совместная работа регионального оператора и УК, ТСЖ,  ЖСК с собственниками многоквартирных домов 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49086" y="1105877"/>
            <a:ext cx="7471280" cy="61225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rgbClr val="439639">
                <a:shade val="95000"/>
                <a:satMod val="105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>
              <a:defRPr/>
            </a:pPr>
            <a:r>
              <a:rPr lang="ru-RU" b="1" kern="0" dirty="0" smtClean="0">
                <a:solidFill>
                  <a:srgbClr val="FFFFFF"/>
                </a:solidFill>
                <a:latin typeface="Arial"/>
                <a:cs typeface="Arial" pitchFamily="34" charset="0"/>
              </a:rPr>
              <a:t>- оценка необходимых работ капитального характера общего имущества многоквартирного дома;  </a:t>
            </a:r>
            <a:endParaRPr lang="ru-RU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49085" y="1924918"/>
            <a:ext cx="7474391" cy="648901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rgbClr val="439639">
                <a:shade val="95000"/>
                <a:satMod val="105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>
              <a:buFont typeface="Wingdings" panose="05000000000000000000" pitchFamily="2" charset="2"/>
              <a:buNone/>
              <a:defRPr/>
            </a:pPr>
            <a:r>
              <a:rPr lang="ru-RU" b="1" kern="0" dirty="0" smtClean="0">
                <a:solidFill>
                  <a:srgbClr val="FFFFFF"/>
                </a:solidFill>
                <a:latin typeface="Arial"/>
                <a:cs typeface="Arial" pitchFamily="34" charset="0"/>
              </a:rPr>
              <a:t>- оценка сроков проведения работ и их эффективность сроков установленных в программе;  </a:t>
            </a:r>
            <a:endParaRPr lang="ru-RU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B1650-AEA9-46C0-8413-7364B6E77CFF}" type="slidenum">
              <a:rPr lang="fr-CA" altLang="ru-RU" b="1" smtClean="0">
                <a:solidFill>
                  <a:schemeClr val="tx1"/>
                </a:solidFill>
              </a:rPr>
              <a:pPr/>
              <a:t>6</a:t>
            </a:fld>
            <a:endParaRPr lang="fr-CA" altLang="ru-RU" b="1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52735" y="3514318"/>
            <a:ext cx="7467630" cy="648901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rgbClr val="439639">
                <a:shade val="95000"/>
                <a:satMod val="105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>
              <a:buFont typeface="Wingdings" panose="05000000000000000000" pitchFamily="2" charset="2"/>
              <a:buNone/>
              <a:defRPr/>
            </a:pPr>
            <a:r>
              <a:rPr lang="ru-RU" b="1" kern="0" dirty="0" smtClean="0">
                <a:solidFill>
                  <a:srgbClr val="FFFFFF"/>
                </a:solidFill>
                <a:latin typeface="Arial"/>
                <a:cs typeface="Arial" pitchFamily="34" charset="0"/>
              </a:rPr>
              <a:t>- организация работы по информационному обеспечению;  </a:t>
            </a:r>
            <a:endParaRPr lang="ru-RU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52208" y="4453863"/>
            <a:ext cx="7468157" cy="820637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rgbClr val="439639">
                <a:shade val="95000"/>
                <a:satMod val="105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eaLnBrk="1" hangingPunct="1">
              <a:defRPr/>
            </a:pPr>
            <a:r>
              <a:rPr lang="ru-RU" b="1" kern="0" dirty="0" smtClean="0">
                <a:solidFill>
                  <a:srgbClr val="FFFFFF"/>
                </a:solidFill>
                <a:latin typeface="Arial"/>
                <a:cs typeface="Arial" pitchFamily="34" charset="0"/>
              </a:rPr>
              <a:t>- организация работы по повышению уровня платежей за капитальный ремонт; </a:t>
            </a:r>
            <a:endParaRPr lang="ru-RU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699" y="246266"/>
            <a:ext cx="688908" cy="859611"/>
          </a:xfrm>
          <a:prstGeom prst="rect">
            <a:avLst/>
          </a:prstGeom>
        </p:spPr>
      </p:pic>
      <p:sp>
        <p:nvSpPr>
          <p:cNvPr id="17" name="Скругленный прямоугольник 16"/>
          <p:cNvSpPr/>
          <p:nvPr/>
        </p:nvSpPr>
        <p:spPr>
          <a:xfrm>
            <a:off x="849085" y="2710428"/>
            <a:ext cx="7471280" cy="584079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rgbClr val="439639">
                <a:shade val="95000"/>
                <a:satMod val="105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eaLnBrk="1" hangingPunct="1">
              <a:defRPr/>
            </a:pPr>
            <a:r>
              <a:rPr lang="ru-RU" sz="1400" b="1" kern="0" dirty="0" smtClean="0">
                <a:solidFill>
                  <a:srgbClr val="FFFFFF"/>
                </a:solidFill>
                <a:latin typeface="Arial"/>
                <a:cs typeface="Arial" pitchFamily="34" charset="0"/>
              </a:rPr>
              <a:t>- </a:t>
            </a:r>
            <a:r>
              <a:rPr lang="ru-RU" b="1" kern="0" dirty="0">
                <a:solidFill>
                  <a:srgbClr val="FFFFFF"/>
                </a:solidFill>
                <a:latin typeface="Arial"/>
                <a:cs typeface="Arial" pitchFamily="34" charset="0"/>
              </a:rPr>
              <a:t>организация взаимного обмена информацией;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852736" y="5454951"/>
            <a:ext cx="7467630" cy="663071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rgbClr val="439639">
                <a:shade val="95000"/>
                <a:satMod val="105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>
              <a:defRPr/>
            </a:pPr>
            <a:r>
              <a:rPr lang="ru-RU" b="1" kern="0" dirty="0">
                <a:solidFill>
                  <a:srgbClr val="FFFFFF"/>
                </a:solidFill>
                <a:latin typeface="Arial"/>
                <a:cs typeface="Arial" pitchFamily="34" charset="0"/>
              </a:rPr>
              <a:t>- организация способов разрешения конфликтов.</a:t>
            </a:r>
          </a:p>
        </p:txBody>
      </p:sp>
    </p:spTree>
    <p:extLst>
      <p:ext uri="{BB962C8B-B14F-4D97-AF65-F5344CB8AC3E}">
        <p14:creationId xmlns:p14="http://schemas.microsoft.com/office/powerpoint/2010/main" val="747927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photos_heade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92" y="0"/>
            <a:ext cx="9144000" cy="203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90000" dist="50800" dir="5400000" sy="-100000" algn="bl" rotWithShape="0"/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B1650-AEA9-46C0-8413-7364B6E77CFF}" type="slidenum">
              <a:rPr lang="fr-CA" altLang="ru-RU" b="1" smtClean="0">
                <a:solidFill>
                  <a:schemeClr val="tx1"/>
                </a:solidFill>
              </a:rPr>
              <a:pPr/>
              <a:t>7</a:t>
            </a:fld>
            <a:endParaRPr lang="fr-CA" altLang="ru-RU" b="1" dirty="0">
              <a:solidFill>
                <a:schemeClr val="tx1"/>
              </a:solidFill>
            </a:endParaRPr>
          </a:p>
        </p:txBody>
      </p:sp>
      <p:sp>
        <p:nvSpPr>
          <p:cNvPr id="15" name="TextBox 2">
            <a:hlinkClick r:id="" action="ppaction://customshow?id=0&amp;return=true"/>
          </p:cNvPr>
          <p:cNvSpPr txBox="1"/>
          <p:nvPr/>
        </p:nvSpPr>
        <p:spPr>
          <a:xfrm>
            <a:off x="1142851" y="1139183"/>
            <a:ext cx="7128792" cy="1123712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0"/>
            </a:lightRig>
          </a:scene3d>
          <a:sp3d>
            <a:bevelT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altLang="ru-RU" sz="20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совместная </a:t>
            </a:r>
            <a:r>
              <a:rPr lang="ru-RU" altLang="ru-RU" sz="2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регионального оператора и УК, ТСЖ,  ЖСК с собственниками многоквартирных </a:t>
            </a:r>
            <a:r>
              <a:rPr lang="ru-RU" altLang="ru-RU" sz="20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домов;  </a:t>
            </a:r>
            <a:endParaRPr lang="ru-RU" altLang="ru-RU" sz="20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092297"/>
            <a:ext cx="7419975" cy="32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29053" y="255604"/>
            <a:ext cx="7884368" cy="764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ru-RU" sz="2000" b="1" dirty="0" err="1">
                <a:solidFill>
                  <a:srgbClr val="00703C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ru-RU" alt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Инструменты взаимодействия</a:t>
            </a:r>
          </a:p>
        </p:txBody>
      </p:sp>
      <p:sp>
        <p:nvSpPr>
          <p:cNvPr id="8" name="TextBox 2">
            <a:hlinkClick r:id="" action="ppaction://customshow?id=0&amp;return=true"/>
          </p:cNvPr>
          <p:cNvSpPr txBox="1"/>
          <p:nvPr/>
        </p:nvSpPr>
        <p:spPr>
          <a:xfrm>
            <a:off x="1117191" y="2426215"/>
            <a:ext cx="7128792" cy="442674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0"/>
            </a:lightRig>
          </a:scene3d>
          <a:sp3d>
            <a:bevelT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altLang="ru-RU" sz="20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инструменты </a:t>
            </a:r>
            <a:r>
              <a:rPr lang="ru-RU" altLang="ru-RU" sz="2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работы с </a:t>
            </a:r>
            <a:r>
              <a:rPr lang="ru-RU" altLang="ru-RU" sz="20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собственниками.</a:t>
            </a:r>
            <a:endParaRPr lang="ru-RU" altLang="ru-RU" sz="20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245578"/>
            <a:ext cx="688908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6573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photos_head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45" y="0"/>
            <a:ext cx="9144000" cy="203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90000" dist="50800" dir="5400000" sy="-100000" algn="bl" rotWithShape="0"/>
          </a:effectLst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41872" y="495840"/>
            <a:ext cx="7884368" cy="764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ru-RU" sz="2000" b="1" dirty="0" err="1">
                <a:solidFill>
                  <a:srgbClr val="00703C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Инструменты работы с собственниками</a:t>
            </a:r>
            <a:endParaRPr lang="ru-RU" altLang="ru-RU" dirty="0">
              <a:solidFill>
                <a:schemeClr val="tx2">
                  <a:lumMod val="60000"/>
                  <a:lumOff val="4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66400" y="2039275"/>
            <a:ext cx="7459840" cy="584079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rgbClr val="439639">
                <a:shade val="95000"/>
                <a:satMod val="105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eaLnBrk="1" hangingPunct="1">
              <a:defRPr/>
            </a:pPr>
            <a:r>
              <a:rPr lang="ru-RU" sz="1400" b="1" kern="0" dirty="0" smtClean="0">
                <a:solidFill>
                  <a:srgbClr val="FFFFFF"/>
                </a:solidFill>
                <a:latin typeface="Arial"/>
                <a:cs typeface="Arial" pitchFamily="34" charset="0"/>
              </a:rPr>
              <a:t>- формирование единых подходов к формированию фонда капитального ремонта;</a:t>
            </a:r>
            <a:endParaRPr lang="ru-RU" sz="14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00463" y="3402650"/>
            <a:ext cx="7467630" cy="81323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rgbClr val="439639">
                <a:shade val="95000"/>
                <a:satMod val="105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eaLnBrk="1" hangingPunct="1">
              <a:defRPr/>
            </a:pPr>
            <a:r>
              <a:rPr lang="ru-RU" sz="1400" b="1" kern="0" dirty="0" smtClean="0">
                <a:solidFill>
                  <a:srgbClr val="FFFFFF"/>
                </a:solidFill>
                <a:latin typeface="Arial"/>
                <a:cs typeface="Arial" pitchFamily="34" charset="0"/>
              </a:rPr>
              <a:t>- формирование единого подхода к реализации программы капитального ремонта;</a:t>
            </a:r>
            <a:endParaRPr lang="ru-RU" sz="14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00463" y="5085184"/>
            <a:ext cx="7425777" cy="629627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rgbClr val="439639">
                <a:shade val="95000"/>
                <a:satMod val="105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>
              <a:defRPr/>
            </a:pPr>
            <a:r>
              <a:rPr lang="ru-RU" sz="1400" b="1" kern="0" dirty="0" smtClean="0">
                <a:solidFill>
                  <a:srgbClr val="FFFFFF"/>
                </a:solidFill>
                <a:latin typeface="Arial"/>
                <a:cs typeface="Arial" pitchFamily="34" charset="0"/>
              </a:rPr>
              <a:t>- совместные информационные мероприятия для собственников многоквартирных домов.</a:t>
            </a:r>
            <a:endParaRPr lang="ru-RU" sz="14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B1650-AEA9-46C0-8413-7364B6E77CFF}" type="slidenum">
              <a:rPr lang="fr-CA" altLang="ru-RU" b="1" smtClean="0">
                <a:solidFill>
                  <a:schemeClr val="tx1"/>
                </a:solidFill>
              </a:rPr>
              <a:pPr/>
              <a:t>8</a:t>
            </a:fld>
            <a:endParaRPr lang="fr-CA" altLang="ru-RU" b="1" dirty="0">
              <a:solidFill>
                <a:schemeClr val="tx1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418" y="349354"/>
            <a:ext cx="688908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306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photos_head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9392"/>
            <a:ext cx="9144000" cy="203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90000" dist="50800" dir="5400000" sy="-100000" algn="bl" rotWithShape="0"/>
          </a:effectLst>
        </p:spPr>
      </p:pic>
      <p:sp>
        <p:nvSpPr>
          <p:cNvPr id="63" name="Скругленный прямоугольник 62"/>
          <p:cNvSpPr/>
          <p:nvPr/>
        </p:nvSpPr>
        <p:spPr>
          <a:xfrm>
            <a:off x="611560" y="2420888"/>
            <a:ext cx="8290432" cy="2664296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</a:ln>
          <a:effectLst/>
        </p:spPr>
        <p:txBody>
          <a:bodyPr anchor="ctr"/>
          <a:lstStyle/>
          <a:p>
            <a:pPr algn="ctr"/>
            <a:endParaRPr lang="ru-RU" sz="1400" b="1" i="1" kern="0" dirty="0" smtClean="0">
              <a:solidFill>
                <a:schemeClr val="tx2">
                  <a:lumMod val="60000"/>
                  <a:lumOff val="40000"/>
                </a:schemeClr>
              </a:solidFill>
              <a:latin typeface="Arial"/>
            </a:endParaRPr>
          </a:p>
          <a:p>
            <a:pPr algn="ctr"/>
            <a:endParaRPr lang="ru-RU" sz="1400" b="1" i="1" kern="0" dirty="0" smtClean="0">
              <a:solidFill>
                <a:schemeClr val="tx2">
                  <a:lumMod val="60000"/>
                  <a:lumOff val="40000"/>
                </a:schemeClr>
              </a:solidFill>
              <a:latin typeface="Arial"/>
            </a:endParaRPr>
          </a:p>
          <a:p>
            <a:pPr algn="ctr"/>
            <a:endParaRPr lang="ru-RU" sz="1400" b="1" i="1" kern="0" dirty="0">
              <a:solidFill>
                <a:schemeClr val="tx2">
                  <a:lumMod val="60000"/>
                  <a:lumOff val="40000"/>
                </a:schemeClr>
              </a:solidFill>
              <a:latin typeface="Arial"/>
            </a:endParaRPr>
          </a:p>
          <a:p>
            <a:endParaRPr lang="ru-RU" sz="1100" b="1" i="1" kern="0" dirty="0" smtClean="0">
              <a:solidFill>
                <a:schemeClr val="tx2">
                  <a:lumMod val="60000"/>
                  <a:lumOff val="40000"/>
                </a:schemeClr>
              </a:solidFill>
              <a:latin typeface="Arial"/>
            </a:endParaRPr>
          </a:p>
          <a:p>
            <a:pPr algn="ctr"/>
            <a:r>
              <a:rPr lang="ru-RU" sz="1100" b="1" i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</a:rPr>
              <a:t>               </a:t>
            </a:r>
            <a:r>
              <a:rPr lang="ru-RU" b="1" i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</a:rPr>
              <a:t>Сбалансированные интересы регионального оператора, УК, ТСЖ, ЖСК, собственников многоквартирных домов повышают качество исполнения программы капитального ремонта.</a:t>
            </a:r>
            <a:endParaRPr lang="ru-RU" b="1" i="1" kern="0" dirty="0">
              <a:solidFill>
                <a:schemeClr val="tx2">
                  <a:lumMod val="60000"/>
                  <a:lumOff val="40000"/>
                </a:schemeClr>
              </a:solidFill>
              <a:latin typeface="Arial"/>
            </a:endParaRPr>
          </a:p>
          <a:p>
            <a:pPr algn="ctr"/>
            <a:endParaRPr lang="ru-RU" b="1" i="1" kern="0" dirty="0">
              <a:solidFill>
                <a:schemeClr val="tx2">
                  <a:lumMod val="60000"/>
                  <a:lumOff val="40000"/>
                </a:schemeClr>
              </a:solidFill>
              <a:latin typeface="Arial"/>
            </a:endParaRPr>
          </a:p>
          <a:p>
            <a:pPr algn="ctr"/>
            <a:endParaRPr lang="ru-RU" sz="1400" b="1" i="1" kern="0" dirty="0">
              <a:solidFill>
                <a:schemeClr val="tx2">
                  <a:lumMod val="60000"/>
                  <a:lumOff val="40000"/>
                </a:schemeClr>
              </a:solidFill>
              <a:latin typeface="Arial"/>
            </a:endParaRPr>
          </a:p>
          <a:p>
            <a:pPr algn="ctr"/>
            <a:endParaRPr lang="ru-RU" sz="1400" b="1" i="1" kern="0" dirty="0">
              <a:solidFill>
                <a:schemeClr val="tx2">
                  <a:lumMod val="60000"/>
                  <a:lumOff val="40000"/>
                </a:schemeClr>
              </a:solidFill>
              <a:latin typeface="Arial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B1650-AEA9-46C0-8413-7364B6E77CFF}" type="slidenum">
              <a:rPr lang="fr-CA" altLang="ru-RU" b="1" smtClean="0">
                <a:solidFill>
                  <a:schemeClr val="tx1"/>
                </a:solidFill>
              </a:rPr>
              <a:pPr/>
              <a:t>9</a:t>
            </a:fld>
            <a:endParaRPr lang="fr-CA" altLang="ru-RU" b="1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99" y="246266"/>
            <a:ext cx="688908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2382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139</Template>
  <TotalTime>11591</TotalTime>
  <Words>481</Words>
  <Application>Microsoft Office PowerPoint</Application>
  <PresentationFormat>Экран (4:3)</PresentationFormat>
  <Paragraphs>58</Paragraphs>
  <Slides>10</Slides>
  <Notes>5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  <vt:variant>
        <vt:lpstr>Произвольные показы</vt:lpstr>
      </vt:variant>
      <vt:variant>
        <vt:i4>12</vt:i4>
      </vt:variant>
    </vt:vector>
  </HeadingPairs>
  <TitlesOfParts>
    <vt:vector size="28" baseType="lpstr">
      <vt:lpstr>Arial Unicode MS</vt:lpstr>
      <vt:lpstr>Arial</vt:lpstr>
      <vt:lpstr>Arial Narrow</vt:lpstr>
      <vt:lpstr>Calibri</vt:lpstr>
      <vt:lpstr>Wingdings</vt:lpstr>
      <vt:lpstr>Thème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Произвольный показ 3</vt:lpstr>
      <vt:lpstr>Произвольный показ 4</vt:lpstr>
      <vt:lpstr>Произвольный показ 5</vt:lpstr>
      <vt:lpstr>Произвольный показ 6</vt:lpstr>
      <vt:lpstr>Произвольный показ 12</vt:lpstr>
      <vt:lpstr>Произвольный показ 13</vt:lpstr>
      <vt:lpstr>Произвольный показ 14</vt:lpstr>
      <vt:lpstr>Произвольный показ 15</vt:lpstr>
      <vt:lpstr>Произвольный показ 16</vt:lpstr>
      <vt:lpstr>Произвольный показ 17</vt:lpstr>
      <vt:lpstr>Произвольный показ 18</vt:lpstr>
      <vt:lpstr>Произвольный показ 19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NAME</dc:title>
  <dc:creator>zamfin</dc:creator>
  <cp:lastModifiedBy>Порхулев Алексей Николаевич</cp:lastModifiedBy>
  <cp:revision>467</cp:revision>
  <cp:lastPrinted>2019-11-18T01:48:19Z</cp:lastPrinted>
  <dcterms:created xsi:type="dcterms:W3CDTF">2014-05-28T03:59:48Z</dcterms:created>
  <dcterms:modified xsi:type="dcterms:W3CDTF">2019-11-26T04:34:26Z</dcterms:modified>
</cp:coreProperties>
</file>