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83" autoAdjust="0"/>
  </p:normalViewPr>
  <p:slideViewPr>
    <p:cSldViewPr>
      <p:cViewPr varScale="1">
        <p:scale>
          <a:sx n="110" d="100"/>
          <a:sy n="110" d="100"/>
        </p:scale>
        <p:origin x="165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EE5A4EA-C514-457C-B253-68A1615DF6C4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1FFDA77-6010-4232-8A7D-B34F745A88DE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A4EA-C514-457C-B253-68A1615DF6C4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FDA77-6010-4232-8A7D-B34F745A88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A4EA-C514-457C-B253-68A1615DF6C4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FDA77-6010-4232-8A7D-B34F745A88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A4EA-C514-457C-B253-68A1615DF6C4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FDA77-6010-4232-8A7D-B34F745A88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A4EA-C514-457C-B253-68A1615DF6C4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FDA77-6010-4232-8A7D-B34F745A88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A4EA-C514-457C-B253-68A1615DF6C4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FDA77-6010-4232-8A7D-B34F745A88D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A4EA-C514-457C-B253-68A1615DF6C4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FDA77-6010-4232-8A7D-B34F745A88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A4EA-C514-457C-B253-68A1615DF6C4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FDA77-6010-4232-8A7D-B34F745A88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A4EA-C514-457C-B253-68A1615DF6C4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FDA77-6010-4232-8A7D-B34F745A88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A4EA-C514-457C-B253-68A1615DF6C4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FDA77-6010-4232-8A7D-B34F745A88DE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A4EA-C514-457C-B253-68A1615DF6C4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FDA77-6010-4232-8A7D-B34F745A88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EE5A4EA-C514-457C-B253-68A1615DF6C4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1FFDA77-6010-4232-8A7D-B34F745A88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568" y="476672"/>
            <a:ext cx="7844408" cy="590465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Нормативные правовые акты, регулирующие организацию и проведение капитального ремонта общего имущества в многоквартирных домах в Камчатском крае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827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3115" y="1124744"/>
            <a:ext cx="7848872" cy="1512168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1. Жилищный кодекс Российской Федерации Раздел </a:t>
            </a:r>
            <a:r>
              <a:rPr lang="en-US" sz="2400" dirty="0" smtClean="0">
                <a:solidFill>
                  <a:schemeClr val="tx1"/>
                </a:solidFill>
              </a:rPr>
              <a:t>IX</a:t>
            </a:r>
            <a:r>
              <a:rPr lang="ru-RU" sz="2400" dirty="0" smtClean="0">
                <a:solidFill>
                  <a:schemeClr val="tx1"/>
                </a:solidFill>
              </a:rPr>
              <a:t> «Организация проведения капитального ремонта общего имущества в многоквартирных домах» (статьи 166 – 191)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329684" y="2780928"/>
            <a:ext cx="484632" cy="576064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8034" y="3429000"/>
            <a:ext cx="7920880" cy="29523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</a:rPr>
              <a:t>Определяет основные понятия и устанавливает основные положения и правила организации и проведения капитального ремонта общего имущества в многоквартирных домах в Российской Федерации;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</a:rPr>
              <a:t>Разграничивает полномочия органов государственной власти Российской Федерации, субъектов Российской Федерации и органов местного самоуправления.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0207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161" y="260648"/>
            <a:ext cx="7024744" cy="1143000"/>
          </a:xfr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buFont typeface="Arial" pitchFamily="34" charset="0"/>
            </a:pPr>
            <a:r>
              <a:rPr lang="ru-RU" sz="3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Нормативные правовые акты Камчатского края: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788" y="2202880"/>
            <a:ext cx="2808312" cy="1554501"/>
          </a:xfrm>
          <a:solidFill>
            <a:srgbClr val="92D050"/>
          </a:solidFill>
          <a:ln>
            <a:solidFill>
              <a:srgbClr val="7030A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Законы Камчатского края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586828" y="1482800"/>
            <a:ext cx="484632" cy="72008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416217" y="1484784"/>
            <a:ext cx="484632" cy="72008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7282069" y="1510656"/>
            <a:ext cx="484632" cy="721072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12116" y="2224171"/>
            <a:ext cx="2808312" cy="2625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3496693" y="2276872"/>
            <a:ext cx="2808312" cy="2625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6361253" y="2276872"/>
            <a:ext cx="2808312" cy="2625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254377" y="2217688"/>
            <a:ext cx="2808312" cy="1554501"/>
          </a:xfrm>
          <a:prstGeom prst="rect">
            <a:avLst/>
          </a:prstGeom>
          <a:solidFill>
            <a:srgbClr val="92D050"/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/>
              <a:t>Нормативные правовые акты Губернатора и Правительства Камчатского края (постановления, </a:t>
            </a:r>
            <a:r>
              <a:rPr lang="ru-RU" b="1" dirty="0"/>
              <a:t>р</a:t>
            </a:r>
            <a:r>
              <a:rPr lang="ru-RU" b="1" dirty="0" smtClean="0"/>
              <a:t>аспоряжения)</a:t>
            </a:r>
            <a:endParaRPr lang="ru-RU" b="1" dirty="0"/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6118937" y="2224171"/>
            <a:ext cx="2808312" cy="1554501"/>
          </a:xfrm>
          <a:prstGeom prst="rect">
            <a:avLst/>
          </a:prstGeom>
          <a:solidFill>
            <a:srgbClr val="92D050"/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/>
              <a:t>Нормативные правовые акты иных органов исполнительной власти Камчатского края (приказы, постановления Министерств, Агентств, Инспекций, Служб Камчатского края)</a:t>
            </a:r>
            <a:endParaRPr lang="ru-RU" b="1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1573956" y="3772189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418083" y="3783195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280777" y="3790730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46065" y="4279934"/>
            <a:ext cx="2469751" cy="25780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Установление основных положений и правил организации и проведения капитального ремонта общего имущества в многоквартирных домах в Камчатском крае (в пределах имеющихся полномочий)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87399" y="4289558"/>
            <a:ext cx="2652753" cy="255407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Установление  порядков и правил конкретных процессов в сфере организации и проведения капитального ремонта общего имущества в многоквартирных домах в Камчатском крае (в пределах имеющихся полномочий)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305004" y="4310960"/>
            <a:ext cx="2632577" cy="254703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Установление </a:t>
            </a:r>
            <a:r>
              <a:rPr lang="ru-RU" sz="1400" dirty="0" smtClean="0">
                <a:solidFill>
                  <a:schemeClr val="tx1"/>
                </a:solidFill>
              </a:rPr>
              <a:t>порядков и правил конкретных процессов капитального ремонта, у</a:t>
            </a:r>
            <a:r>
              <a:rPr lang="ru-RU" sz="1400" dirty="0" smtClean="0"/>
              <a:t>тверждение форм документов, положений и составов комиссий и т.д. </a:t>
            </a:r>
            <a:r>
              <a:rPr lang="ru-RU" sz="1400" dirty="0" smtClean="0">
                <a:solidFill>
                  <a:schemeClr val="tx1"/>
                </a:solidFill>
              </a:rPr>
              <a:t>(в пределах имеющихся полномочий в курируемой сфере)</a:t>
            </a:r>
          </a:p>
          <a:p>
            <a:pPr algn="ctr"/>
            <a:endParaRPr lang="ru-RU" sz="1400" dirty="0"/>
          </a:p>
        </p:txBody>
      </p:sp>
      <p:sp>
        <p:nvSpPr>
          <p:cNvPr id="21" name="Стрелка вправо 20"/>
          <p:cNvSpPr/>
          <p:nvPr/>
        </p:nvSpPr>
        <p:spPr>
          <a:xfrm>
            <a:off x="2953875" y="5124319"/>
            <a:ext cx="333524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5971481" y="5125476"/>
            <a:ext cx="333524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8185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  <p:bldP spid="4" grpId="0" animBg="1"/>
      <p:bldP spid="5" grpId="0" animBg="1"/>
      <p:bldP spid="6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644" y="680211"/>
            <a:ext cx="8229600" cy="1282154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Нормативные правовые акты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органов местного самоуправления муниципальных образований в Камчатском крае:</a:t>
            </a: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644" y="3068960"/>
            <a:ext cx="8229600" cy="348925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Установление </a:t>
            </a:r>
            <a:r>
              <a:rPr lang="ru-RU" dirty="0" smtClean="0">
                <a:solidFill>
                  <a:schemeClr val="tx1"/>
                </a:solidFill>
              </a:rPr>
              <a:t>порядков и правил конкретных процессов капитального ремонта, </a:t>
            </a:r>
            <a:r>
              <a:rPr lang="ru-RU" dirty="0" smtClean="0"/>
              <a:t>форм документов, утверждение положений и составов комиссий и т.д. </a:t>
            </a:r>
            <a:r>
              <a:rPr lang="ru-RU" dirty="0" smtClean="0">
                <a:solidFill>
                  <a:schemeClr val="tx1"/>
                </a:solidFill>
              </a:rPr>
              <a:t>(в пределах имеющихся полномочий на территории конкретного муниципального образования в Камчатском крае) в том числе муниципальный краткосрочный план реализации региональной программы капитального ремонта</a:t>
            </a:r>
          </a:p>
          <a:p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234058" y="2060848"/>
            <a:ext cx="693871" cy="978408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35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uiExpand="1" build="p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4464496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Закон Камчатского края от 02.12.2013 № 359 «Об организации проведения капитального ремонта общего имущества в многоквартирных домах в Камчатском крае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36904" cy="1477968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Перечень постановлений Правительства Камчатского края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70664"/>
            <a:ext cx="8208912" cy="435468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200" b="1" dirty="0" smtClean="0"/>
              <a:t>1) от </a:t>
            </a:r>
            <a:r>
              <a:rPr lang="ru-RU" sz="1200" b="1" dirty="0"/>
              <a:t>13.12.2013 </a:t>
            </a:r>
            <a:r>
              <a:rPr lang="ru-RU" sz="1200" b="1" dirty="0" smtClean="0"/>
              <a:t>№ </a:t>
            </a:r>
            <a:r>
              <a:rPr lang="ru-RU" sz="1200" b="1" dirty="0"/>
              <a:t>571-П «О предоставлении государственной поддержки на проведение капитального ремонта общего имущества в многоквартирных домах в Камчатском крае</a:t>
            </a:r>
            <a:r>
              <a:rPr lang="ru-RU" sz="1200" b="1" dirty="0" smtClean="0"/>
              <a:t>»;</a:t>
            </a:r>
            <a:endParaRPr lang="ru-RU" sz="1200" b="1" dirty="0"/>
          </a:p>
          <a:p>
            <a:pPr marL="0" indent="0">
              <a:buNone/>
            </a:pPr>
            <a:r>
              <a:rPr lang="ru-RU" sz="1200" b="1" dirty="0" smtClean="0"/>
              <a:t>2) от </a:t>
            </a:r>
            <a:r>
              <a:rPr lang="ru-RU" sz="1200" b="1" dirty="0"/>
              <a:t>23.12.2013 </a:t>
            </a:r>
            <a:r>
              <a:rPr lang="ru-RU" sz="1200" b="1" dirty="0" smtClean="0"/>
              <a:t>№ </a:t>
            </a:r>
            <a:r>
              <a:rPr lang="ru-RU" sz="1200" b="1" dirty="0"/>
              <a:t>597-П «Об утверждении Порядка осуществлении контроля за целевым расходованием средств фонда капитального ремонта общего имущества в многоквартирных домах в Камчатском крае и обеспечением сохранности этих средств</a:t>
            </a:r>
            <a:r>
              <a:rPr lang="ru-RU" sz="1200" b="1" dirty="0" smtClean="0"/>
              <a:t>»;</a:t>
            </a:r>
            <a:endParaRPr lang="ru-RU" sz="1200" b="1" dirty="0"/>
          </a:p>
          <a:p>
            <a:pPr marL="0" indent="0">
              <a:buNone/>
            </a:pPr>
            <a:r>
              <a:rPr lang="ru-RU" sz="1200" b="1" dirty="0" smtClean="0"/>
              <a:t>3) от </a:t>
            </a:r>
            <a:r>
              <a:rPr lang="ru-RU" sz="1200" b="1" dirty="0"/>
              <a:t>13.01.2014 № 7-П «О порядке предоставления лицом, на имя которого открыт специальный счет, и региональным оператором отдельных сведений, связанных с формированием и расходованием средств фонда капитального ремонта общего имущества в многоквартирном доме</a:t>
            </a:r>
            <a:r>
              <a:rPr lang="ru-RU" sz="1200" b="1" dirty="0" smtClean="0"/>
              <a:t>»;</a:t>
            </a:r>
          </a:p>
          <a:p>
            <a:pPr marL="0" indent="0">
              <a:buNone/>
            </a:pPr>
            <a:r>
              <a:rPr lang="ru-RU" sz="1200" b="1" dirty="0" smtClean="0"/>
              <a:t>4) от </a:t>
            </a:r>
            <a:r>
              <a:rPr lang="ru-RU" sz="1200" b="1" dirty="0"/>
              <a:t>12.02.2014 </a:t>
            </a:r>
            <a:r>
              <a:rPr lang="ru-RU" sz="1200" b="1" dirty="0" smtClean="0"/>
              <a:t>№ </a:t>
            </a:r>
            <a:r>
              <a:rPr lang="ru-RU" sz="1200" b="1" dirty="0"/>
              <a:t>74-П «Об утверждении региональной программы капитального ремонта общего имущества в многоквартирных домах в Камчатском крае на 2014-2043 годы</a:t>
            </a:r>
            <a:r>
              <a:rPr lang="ru-RU" sz="1200" b="1" dirty="0" smtClean="0"/>
              <a:t>»;</a:t>
            </a:r>
            <a:endParaRPr lang="ru-RU" sz="1200" b="1" dirty="0"/>
          </a:p>
          <a:p>
            <a:pPr marL="0" indent="0">
              <a:buNone/>
            </a:pPr>
            <a:r>
              <a:rPr lang="ru-RU" sz="1200" b="1" dirty="0" smtClean="0"/>
              <a:t>5) от </a:t>
            </a:r>
            <a:r>
              <a:rPr lang="ru-RU" sz="1200" b="1" dirty="0"/>
              <a:t>23.04.2014 </a:t>
            </a:r>
            <a:r>
              <a:rPr lang="ru-RU" sz="1200" b="1" dirty="0" smtClean="0"/>
              <a:t>№ </a:t>
            </a:r>
            <a:r>
              <a:rPr lang="ru-RU" sz="1200" b="1" dirty="0"/>
              <a:t>194-П «Об утверждении Порядка привлечения подрядных организаций для оказания работ и (или) выполнения работ по капитальному ремонту общего имущества в многоквартирном доме в Камчатском крае</a:t>
            </a:r>
            <a:r>
              <a:rPr lang="ru-RU" sz="1200" b="1" dirty="0" smtClean="0"/>
              <a:t>»;</a:t>
            </a:r>
            <a:endParaRPr lang="ru-RU" sz="1200" b="1" dirty="0"/>
          </a:p>
          <a:p>
            <a:pPr marL="0" indent="0">
              <a:buNone/>
            </a:pPr>
            <a:r>
              <a:rPr lang="ru-RU" sz="1200" b="1" dirty="0" smtClean="0"/>
              <a:t>6) от </a:t>
            </a:r>
            <a:r>
              <a:rPr lang="ru-RU" sz="1200" b="1" dirty="0"/>
              <a:t>19.06.2014 года </a:t>
            </a:r>
            <a:r>
              <a:rPr lang="ru-RU" sz="1200" b="1" dirty="0" smtClean="0"/>
              <a:t>№ </a:t>
            </a:r>
            <a:r>
              <a:rPr lang="ru-RU" sz="1200" b="1" dirty="0"/>
              <a:t>261-П «Об утверждении порядка разработки и утверждения краткосрочных планов реализации региональной программы капитального ремонта общего имущества в многоквартирных домах в Камчатском крае» </a:t>
            </a:r>
            <a:r>
              <a:rPr lang="ru-RU" sz="1200" b="1" dirty="0" smtClean="0"/>
              <a:t>;</a:t>
            </a:r>
          </a:p>
          <a:p>
            <a:pPr marL="0" indent="0">
              <a:buNone/>
            </a:pPr>
            <a:r>
              <a:rPr lang="ru-RU" sz="1200" b="1" dirty="0" smtClean="0"/>
              <a:t>7) от </a:t>
            </a:r>
            <a:r>
              <a:rPr lang="ru-RU" sz="1200" b="1" dirty="0"/>
              <a:t>03.06.2016 № 217-П «Об утверждении размера предельной стоимости услуг и (или) работ по капитальному ремонту общего имущества в многоквартирном доме в Камчатском крае на 2017-2019 годы</a:t>
            </a:r>
            <a:r>
              <a:rPr lang="ru-RU" sz="1200" b="1" dirty="0" smtClean="0"/>
              <a:t>»;</a:t>
            </a:r>
            <a:endParaRPr lang="ru-RU" sz="1200" b="1" dirty="0"/>
          </a:p>
          <a:p>
            <a:pPr marL="0" indent="0">
              <a:buNone/>
            </a:pPr>
            <a:r>
              <a:rPr lang="ru-RU" sz="1200" b="1" dirty="0" smtClean="0"/>
              <a:t>8) от </a:t>
            </a:r>
            <a:r>
              <a:rPr lang="ru-RU" sz="1200" b="1" dirty="0"/>
              <a:t>12.02.2014 № 73-П «Об утверждении Порядка использования критериев определения очередности проведения капитального ремонта общего имущества в многоквартирных домах в Камчатском крае»;</a:t>
            </a:r>
          </a:p>
          <a:p>
            <a:pPr marL="0" indent="0">
              <a:buNone/>
            </a:pPr>
            <a:r>
              <a:rPr lang="ru-RU" sz="1200" b="1" dirty="0" smtClean="0"/>
              <a:t>9</a:t>
            </a:r>
            <a:r>
              <a:rPr lang="ru-RU" sz="1200" b="1" dirty="0"/>
              <a:t>) </a:t>
            </a:r>
            <a:r>
              <a:rPr lang="ru-RU" sz="1200" b="1" dirty="0" smtClean="0"/>
              <a:t>от </a:t>
            </a:r>
            <a:r>
              <a:rPr lang="ru-RU" sz="1200" b="1" dirty="0"/>
              <a:t>25.08.2016 № 338-П «Об утверждении Порядка установления необходимости проведения капитального ремонта общего имущества в многоквартирном доме</a:t>
            </a:r>
            <a:r>
              <a:rPr lang="ru-RU" sz="1200" b="1" dirty="0" smtClean="0"/>
              <a:t>»;</a:t>
            </a:r>
          </a:p>
          <a:p>
            <a:pPr marL="0" indent="0">
              <a:buNone/>
            </a:pPr>
            <a:r>
              <a:rPr lang="ru-RU" sz="1200" b="1" dirty="0" smtClean="0"/>
              <a:t>10</a:t>
            </a:r>
            <a:r>
              <a:rPr lang="ru-RU" sz="1200" b="1" dirty="0"/>
              <a:t>) </a:t>
            </a:r>
            <a:r>
              <a:rPr lang="ru-RU" sz="1200" b="1" dirty="0" smtClean="0"/>
              <a:t>от </a:t>
            </a:r>
            <a:r>
              <a:rPr lang="ru-RU" sz="1200" b="1" dirty="0"/>
              <a:t>30.01.2014 № 48-П «Об утверждении порядка осуществления контроля за соответствием деятельности регионального оператора установленным требованиям</a:t>
            </a:r>
            <a:r>
              <a:rPr lang="ru-RU" sz="1200" b="1" dirty="0" smtClean="0"/>
              <a:t>»;</a:t>
            </a:r>
          </a:p>
          <a:p>
            <a:pPr marL="0" indent="0">
              <a:buNone/>
            </a:pPr>
            <a:r>
              <a:rPr lang="ru-RU" sz="1200" b="1" dirty="0"/>
              <a:t>11) </a:t>
            </a:r>
            <a:r>
              <a:rPr lang="ru-RU" sz="1200" b="1" dirty="0" smtClean="0"/>
              <a:t>От 30.08.2019 № 382-П «Об </a:t>
            </a:r>
            <a:r>
              <a:rPr lang="ru-RU" sz="1200" b="1" dirty="0"/>
              <a:t>утверждении предельной стоимости услуг и (или) работ по капитальному ремонту общего имущества в многоквартирном доме в Камчатском крае на 2020-2022 </a:t>
            </a:r>
            <a:r>
              <a:rPr lang="ru-RU" sz="1200" b="1" dirty="0" smtClean="0"/>
              <a:t>годы»;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183915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992888" cy="1477968"/>
          </a:xfrm>
          <a:solidFill>
            <a:srgbClr val="92D050"/>
          </a:solidFill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Перечень постановлений Правительства Камчатского края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318799"/>
            <a:ext cx="9144000" cy="4278553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4000" b="1" dirty="0" smtClean="0"/>
              <a:t>12) от </a:t>
            </a:r>
            <a:r>
              <a:rPr lang="ru-RU" sz="4000" b="1" dirty="0"/>
              <a:t>28.12.2016 № 530-П «Об утверждении порядка внесения изменений в региональную программу капитального ремонта общего имущества в многоквартирных домах в Камчатском крае</a:t>
            </a:r>
            <a:r>
              <a:rPr lang="ru-RU" sz="4000" b="1" dirty="0" smtClean="0"/>
              <a:t>»;</a:t>
            </a:r>
          </a:p>
          <a:p>
            <a:pPr marL="0" indent="0">
              <a:buNone/>
            </a:pPr>
            <a:r>
              <a:rPr lang="ru-RU" sz="4000" b="1" dirty="0" smtClean="0"/>
              <a:t>13) от </a:t>
            </a:r>
            <a:r>
              <a:rPr lang="ru-RU" sz="4000" b="1" dirty="0"/>
              <a:t>13.10.2017 № 427-П «Об утверждении порядка выплаты владельцем специального счета и (или) региональным оператором средств фонда капитального ремонта общего имущества в многоквартирном доме в Камчатском крае собственникам помещений в многоквартирном доме в Камчатском крае, а также порядка использования средств фонда капитального ремонта общего имущества в многоквартирном доме в Камчатском крае на цели сноса или реконструкции многоквартирного дома в Камчатском крае»;</a:t>
            </a:r>
          </a:p>
          <a:p>
            <a:pPr marL="0" indent="0">
              <a:buNone/>
            </a:pPr>
            <a:r>
              <a:rPr lang="ru-RU" sz="4000" b="1" dirty="0" smtClean="0"/>
              <a:t>14) от </a:t>
            </a:r>
            <a:r>
              <a:rPr lang="ru-RU" sz="4000" b="1" dirty="0"/>
              <a:t>18.10.2017 № 436-П «Об утверждении порядка принятия решения о проведении капитального ремонта общего имущества в многоквартирном доме в Камчатском крае в случае возникновения аварии, иных чрезвычайных ситуаций природного или техногенного характера»;</a:t>
            </a:r>
          </a:p>
          <a:p>
            <a:pPr marL="0" indent="0">
              <a:buNone/>
            </a:pPr>
            <a:r>
              <a:rPr lang="ru-RU" sz="4000" b="1" dirty="0" smtClean="0"/>
              <a:t>15) от </a:t>
            </a:r>
            <a:r>
              <a:rPr lang="ru-RU" sz="4000" b="1" dirty="0"/>
              <a:t>27.11.2017 № 502-П «Об утверждении порядка определения невозможности оказания услуг и (или) выполнения работ по капитальному ремонту общего имущества многоквартирных домов в связи с воспрепятствованием проведению такого ремонта в Камчатском крае</a:t>
            </a:r>
            <a:r>
              <a:rPr lang="ru-RU" sz="4000" b="1" dirty="0" smtClean="0"/>
              <a:t>»;</a:t>
            </a:r>
            <a:endParaRPr lang="ru-RU" sz="4000" b="1" dirty="0"/>
          </a:p>
          <a:p>
            <a:pPr marL="0" indent="0">
              <a:buNone/>
            </a:pPr>
            <a:r>
              <a:rPr lang="ru-RU" sz="4000" b="1" dirty="0" smtClean="0"/>
              <a:t>16) от </a:t>
            </a:r>
            <a:r>
              <a:rPr lang="ru-RU" sz="4000" b="1" dirty="0"/>
              <a:t>04.12.2017 № 508-П «Об утверждении порядка проведения реконструкции или сноса многоквартирных домов, не вошедших в региональную программу капитального ремонта общего имущества в многоквартирных домах в Камчатском крае или исключенных из нее</a:t>
            </a:r>
            <a:r>
              <a:rPr lang="ru-RU" sz="4000" b="1" dirty="0" smtClean="0"/>
              <a:t>»;</a:t>
            </a:r>
            <a:endParaRPr lang="ru-RU" sz="4000" b="1" dirty="0"/>
          </a:p>
          <a:p>
            <a:pPr marL="0" indent="0">
              <a:buNone/>
            </a:pPr>
            <a:r>
              <a:rPr lang="ru-RU" sz="4000" b="1" dirty="0" smtClean="0"/>
              <a:t>17) от </a:t>
            </a:r>
            <a:r>
              <a:rPr lang="ru-RU" sz="4000" b="1" dirty="0"/>
              <a:t>04.12.2017 № 509-П «Об утверждении порядка направления предложений о проведении капитального ремонта общего имущества в многоквартирном доме в соответствии с региональной программой капитального ремонта общего имущества в многоквартирных домах в Камчатском крае»;</a:t>
            </a:r>
          </a:p>
          <a:p>
            <a:pPr marL="0" indent="0">
              <a:buNone/>
            </a:pPr>
            <a:r>
              <a:rPr lang="ru-RU" sz="4000" b="1" dirty="0" smtClean="0"/>
              <a:t>18) от </a:t>
            </a:r>
            <a:r>
              <a:rPr lang="ru-RU" sz="4000" b="1" dirty="0"/>
              <a:t>20.06.2018 № 253-П «Об утверждении Порядка информирования органами местного самоуправления муниципальных образований в Камчатском крае собственников помещений в многоквартирных домах о способах формирования фонда капитального ремонта общего имущества в многоквартирном доме, о порядке выбора способа формирования фонда капитального ремонта»;</a:t>
            </a:r>
          </a:p>
          <a:p>
            <a:pPr marL="0" indent="0">
              <a:buNone/>
            </a:pPr>
            <a:r>
              <a:rPr lang="ru-RU" sz="4000" b="1" dirty="0" smtClean="0"/>
              <a:t>19) от </a:t>
            </a:r>
            <a:r>
              <a:rPr lang="ru-RU" sz="4000" b="1" dirty="0"/>
              <a:t>20.06.2018 № 254-П «Об утверждении Порядка информирования собственников помещений в многоквартирных домах и организаций, осуществляющих управление многоквартирными домами, о содержании региональной программы капитального ремонта общего имущества в многоквартирных домах в Камчатском крае и критериях оценки состояния многоквартирных домов, на основании которых определяется очередность проведения капитального ремонта</a:t>
            </a:r>
            <a:r>
              <a:rPr lang="ru-RU" sz="4000" b="1" dirty="0" smtClean="0"/>
              <a:t>»;</a:t>
            </a:r>
            <a:endParaRPr lang="ru-RU" sz="4000" b="1" dirty="0"/>
          </a:p>
          <a:p>
            <a:pPr marL="0" indent="0">
              <a:buNone/>
            </a:pPr>
            <a:r>
              <a:rPr lang="ru-RU" sz="4000" b="1" dirty="0" smtClean="0"/>
              <a:t>20) от </a:t>
            </a:r>
            <a:r>
              <a:rPr lang="ru-RU" sz="4000" b="1" dirty="0"/>
              <a:t>28.08.2018 № 345-П «Об утверждении Порядка и перечня случаев оказания на безвозвратной основе за счет средств краевого бюджета дополнительной помощи при возникновении неотложной необходимости в проведении капитального ремонта общего имущества в многоквартирном доме в Камчатском крае»;</a:t>
            </a:r>
          </a:p>
          <a:p>
            <a:pPr marL="0" indent="0">
              <a:buNone/>
            </a:pPr>
            <a:r>
              <a:rPr lang="ru-RU" sz="4000" b="1" dirty="0" smtClean="0"/>
              <a:t>21) от 13.09.2019 </a:t>
            </a:r>
            <a:r>
              <a:rPr lang="ru-RU" sz="4000" b="1" dirty="0"/>
              <a:t>№ </a:t>
            </a:r>
            <a:r>
              <a:rPr lang="ru-RU" sz="4000" b="1" dirty="0" smtClean="0"/>
              <a:t>401-П </a:t>
            </a:r>
            <a:r>
              <a:rPr lang="ru-RU" sz="4000" b="1" dirty="0"/>
              <a:t>«Об установлении минимального размера взноса на капитальный ремонт общего имущества в многоквартирном доме в Камчатском крае на </a:t>
            </a:r>
            <a:r>
              <a:rPr lang="ru-RU" sz="4000" b="1" dirty="0" smtClean="0"/>
              <a:t>2020 </a:t>
            </a:r>
            <a:r>
              <a:rPr lang="ru-RU" sz="4000" b="1" dirty="0"/>
              <a:t>год</a:t>
            </a:r>
            <a:r>
              <a:rPr lang="ru-RU" sz="4000" b="1" dirty="0" smtClean="0"/>
              <a:t>».</a:t>
            </a:r>
            <a:endParaRPr lang="ru-RU" sz="4000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392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136904" cy="11521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Перечень приказов Министерства ЖКХ и энергетики Камчатского края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08912" cy="4445081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1) от </a:t>
            </a:r>
            <a:r>
              <a:rPr lang="ru-RU" dirty="0"/>
              <a:t>24.10.2016 № 636 «Об утверждении краткосрочного плана реализации региональной программы капитального ремонта общего имущества в многоквартирных домах в Камчатском крае на 2017-2019 годы</a:t>
            </a:r>
            <a:r>
              <a:rPr lang="ru-RU" dirty="0" smtClean="0"/>
              <a:t>»;</a:t>
            </a:r>
          </a:p>
          <a:p>
            <a:pPr marL="0" indent="0">
              <a:buNone/>
            </a:pPr>
            <a:r>
              <a:rPr lang="ru-RU" dirty="0"/>
              <a:t>2</a:t>
            </a:r>
            <a:r>
              <a:rPr lang="ru-RU" dirty="0" smtClean="0"/>
              <a:t>) от </a:t>
            </a:r>
            <a:r>
              <a:rPr lang="ru-RU" dirty="0"/>
              <a:t>29.07.2016 № 431 «Об утверждении формы заявки на зачет стоимости ранее проведенных отдельных работ по капитальному ремонту общего имущества в многоквартирном доме и методических рекомендаций по ее заполнению»;</a:t>
            </a:r>
          </a:p>
          <a:p>
            <a:pPr marL="0" indent="0">
              <a:buNone/>
            </a:pPr>
            <a:r>
              <a:rPr lang="ru-RU" dirty="0"/>
              <a:t>3</a:t>
            </a:r>
            <a:r>
              <a:rPr lang="ru-RU" dirty="0" smtClean="0"/>
              <a:t>) от </a:t>
            </a:r>
            <a:r>
              <a:rPr lang="ru-RU" dirty="0"/>
              <a:t>02.06.2017 № 374 «Об утверждении формы заявки на внесение изменений в региональную программу капитального ремонта общего имущества в многоквартирных домах в Камчатском крае</a:t>
            </a:r>
            <a:r>
              <a:rPr lang="ru-RU" dirty="0" smtClean="0"/>
              <a:t>»;</a:t>
            </a:r>
          </a:p>
          <a:p>
            <a:pPr marL="0" indent="0">
              <a:buNone/>
            </a:pPr>
            <a:r>
              <a:rPr lang="ru-RU" dirty="0"/>
              <a:t>4</a:t>
            </a:r>
            <a:r>
              <a:rPr lang="ru-RU" dirty="0" smtClean="0"/>
              <a:t>) от </a:t>
            </a:r>
            <a:r>
              <a:rPr lang="ru-RU" dirty="0"/>
              <a:t>02.06.2017 № 375 «Об утверждении формы заявления об установлении необходимости (отсутствия необходимости) проведения капитального ремонта общего имущества в многоквартирном доме»;</a:t>
            </a:r>
          </a:p>
          <a:p>
            <a:pPr marL="0" indent="0">
              <a:buNone/>
            </a:pPr>
            <a:r>
              <a:rPr lang="ru-RU" dirty="0" smtClean="0"/>
              <a:t>5) от </a:t>
            </a:r>
            <a:r>
              <a:rPr lang="ru-RU" dirty="0"/>
              <a:t>24.11.2016 № 692 «О комиссии по установлению необходимости (отсутствия необходимости) проведения капитального ремонта</a:t>
            </a:r>
            <a:r>
              <a:rPr lang="ru-RU" dirty="0" smtClean="0"/>
              <a:t>»;</a:t>
            </a:r>
          </a:p>
          <a:p>
            <a:pPr marL="0" indent="0">
              <a:buNone/>
            </a:pPr>
            <a:r>
              <a:rPr lang="ru-RU" dirty="0" smtClean="0"/>
              <a:t>6) от 01.07.2014 № 415 «Об утверждении форм краткосрочного плана реализации региональной программы капитального ремонта общего имущества в многоквартирных домах в Камчатском крае и методических рекомендаций по их заполнению</a:t>
            </a:r>
            <a:r>
              <a:rPr lang="ru-RU" dirty="0" smtClean="0"/>
              <a:t>»;</a:t>
            </a:r>
          </a:p>
          <a:p>
            <a:pPr marL="0" indent="0">
              <a:buNone/>
            </a:pPr>
            <a:r>
              <a:rPr lang="ru-RU" dirty="0" smtClean="0"/>
              <a:t>7) От 20.08.2019 № 592</a:t>
            </a:r>
            <a:r>
              <a:rPr lang="ru-RU" dirty="0"/>
              <a:t> «Об утверждении краткосрочного плана реализации региональной программы капитального ремонта общего имущества в многоквартирных домах в Камчатском крае на </a:t>
            </a:r>
            <a:r>
              <a:rPr lang="ru-RU" dirty="0" smtClean="0"/>
              <a:t>2020-2022 </a:t>
            </a:r>
            <a:r>
              <a:rPr lang="ru-RU" dirty="0"/>
              <a:t>годы</a:t>
            </a:r>
            <a:r>
              <a:rPr lang="ru-RU" dirty="0" smtClean="0"/>
              <a:t>».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514350" indent="-514350">
              <a:buAutoNum type="arabicParenR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5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531</TotalTime>
  <Words>1232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2</vt:lpstr>
      <vt:lpstr>Остин</vt:lpstr>
      <vt:lpstr>Презентация PowerPoint</vt:lpstr>
      <vt:lpstr>Презентация PowerPoint</vt:lpstr>
      <vt:lpstr>2. Нормативные правовые акты Камчатского края:</vt:lpstr>
      <vt:lpstr>3. Нормативные правовые акты органов местного самоуправления муниципальных образований в Камчатском крае:</vt:lpstr>
      <vt:lpstr>Закон Камчатского края от 02.12.2013 № 359 «Об организации проведения капитального ремонта общего имущества в многоквартирных домах в Камчатском крае</vt:lpstr>
      <vt:lpstr>Перечень постановлений Правительства Камчатского края</vt:lpstr>
      <vt:lpstr>Перечень постановлений Правительства Камчатского края</vt:lpstr>
      <vt:lpstr>Перечень приказов Министерства ЖКХ и энергетики Камчатского края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Нормативные правовые акты, регулирующие организацию и проведение капитального ремонта общего имущества в многоквартирных домах в Камчатском крае</dc:title>
  <dc:creator>Ла-Душка</dc:creator>
  <cp:lastModifiedBy>Конькова Елена Вячеславовна</cp:lastModifiedBy>
  <cp:revision>17</cp:revision>
  <dcterms:created xsi:type="dcterms:W3CDTF">2002-03-16T10:57:14Z</dcterms:created>
  <dcterms:modified xsi:type="dcterms:W3CDTF">2019-11-26T04:35:03Z</dcterms:modified>
</cp:coreProperties>
</file>