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56" r:id="rId3"/>
    <p:sldId id="257" r:id="rId4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0AEAEA-78B0-485B-814B-9DD17A8485D4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1D6699-BFE0-498D-B3C1-3F324CCF41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5313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85067-DB36-4129-9DFE-9A9F2E07AB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A4B80-5A49-436C-BD69-C0A78A0839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876021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9389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699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15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56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708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194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56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478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22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30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69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052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8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955F0-B448-4177-9904-02C34257F8E1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7875F-E91F-4EE3-A301-93E66724D0C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697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s_head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65125"/>
            <a:ext cx="10515599" cy="209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 формирования фонда капитального ремонта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199" y="2323070"/>
            <a:ext cx="10515600" cy="449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741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Рисунок 22" descr="photos_hea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365125"/>
            <a:ext cx="10515599" cy="2099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1078929" y="537861"/>
            <a:ext cx="10206681" cy="10400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 помещений в многоквартирном доме принимает решение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8594233" y="1586086"/>
            <a:ext cx="494043" cy="2671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3488725" y="1572594"/>
            <a:ext cx="428366" cy="3077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532239" y="1903882"/>
            <a:ext cx="3229232" cy="330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счет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387165" y="1903882"/>
            <a:ext cx="3338384" cy="330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 регионального оператора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078929" y="2610375"/>
            <a:ext cx="2150075" cy="71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счета: ТСЖ, УК, ТСН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399710" y="2573080"/>
            <a:ext cx="2170671" cy="7245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счета: Региональный оператор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895408" y="3665118"/>
            <a:ext cx="5128054" cy="4695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Собственнику необходимо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95408" y="4490091"/>
            <a:ext cx="5237206" cy="21933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самостоятельное решение вопроса о предоставлении платежных документов;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организовать проведение капитального ремонта;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расходы связанные с ненадлежащим исполнением обязательств по капитальному ремонту.</a:t>
            </a:r>
          </a:p>
          <a:p>
            <a:pPr marL="285750" indent="-285750" algn="ctr">
              <a:buFontTx/>
              <a:buChar char="-"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03887" y="4490091"/>
            <a:ext cx="5568779" cy="22005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выставление платежных документов;</a:t>
            </a:r>
          </a:p>
          <a:p>
            <a:pPr marL="285750" indent="-285750" algn="ctr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проведения капитального ремонта;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функций технического заказчика.</a:t>
            </a:r>
          </a:p>
          <a:p>
            <a:pPr marL="285750" indent="-285750" algn="ctr">
              <a:buFontTx/>
              <a:buChar char="-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387165" y="3175958"/>
            <a:ext cx="3402225" cy="7166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счета Региональный оператор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2071817" y="2252358"/>
            <a:ext cx="547586" cy="337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3917091" y="2231714"/>
            <a:ext cx="650446" cy="3159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9088276" y="2224576"/>
            <a:ext cx="0" cy="951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17" idx="2"/>
          </p:cNvCxnSpPr>
          <p:nvPr/>
        </p:nvCxnSpPr>
        <p:spPr>
          <a:xfrm flipH="1">
            <a:off x="2153966" y="3327066"/>
            <a:ext cx="1" cy="3256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18" idx="2"/>
          </p:cNvCxnSpPr>
          <p:nvPr/>
        </p:nvCxnSpPr>
        <p:spPr>
          <a:xfrm flipH="1">
            <a:off x="4485045" y="3297633"/>
            <a:ext cx="1" cy="355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>
            <a:off x="2153966" y="4134675"/>
            <a:ext cx="0" cy="327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>
            <a:off x="4483673" y="4129039"/>
            <a:ext cx="1372" cy="327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24" idx="2"/>
          </p:cNvCxnSpPr>
          <p:nvPr/>
        </p:nvCxnSpPr>
        <p:spPr>
          <a:xfrm flipH="1">
            <a:off x="9088277" y="3892649"/>
            <a:ext cx="1" cy="5505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9422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Рисунок 21" descr="photos_header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887" y="164757"/>
            <a:ext cx="11784454" cy="2702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0000" endA="300" endPos="90000" dist="50800" dir="5400000" sy="-100000" algn="bl" rotWithShape="0"/>
          </a:effectLst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038" y="88847"/>
            <a:ext cx="11574161" cy="537229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Сравнение анализ способов формирования фонда капитального ремонта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301578" y="565002"/>
            <a:ext cx="3369276" cy="608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кап.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специальном счете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7133968" y="565001"/>
            <a:ext cx="3426823" cy="6081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кап.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счете регионального оператора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545395" y="1421598"/>
            <a:ext cx="1401456" cy="4690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07510" y="1421598"/>
            <a:ext cx="1272516" cy="45550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93161" y="2320952"/>
            <a:ext cx="3036071" cy="4302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обязательства по организации и проведению капитального ремонта берут на себя это: и открытие спец. счета в банке, и комиссионные вознаграждения денежно-кредитным организациям по ведению и обслуживанию счета, оплата за выставление квитанций и сбор средств фонда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кап.ремонта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Также работы по организации и проведению кап. ремонта (подготовка конкурсной документации, проведение конкурсной процедуры, выбор подрядчика, проведение капитального ремонта и приемка работ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Собственники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занимаются сами ведением претензионной работы с должниками в многоквартирном доме по взносам на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кап.ремонт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Tx/>
              <a:buChar char="-"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9745534" y="1525043"/>
            <a:ext cx="1663871" cy="459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минусы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7035114" y="1525043"/>
            <a:ext cx="1385298" cy="459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плюсы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426" y="2292077"/>
            <a:ext cx="914400" cy="4302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капитальный ремонт можно в любой момент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318420" y="2447048"/>
            <a:ext cx="3036071" cy="4302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 занимается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абсолютно всеми вопросами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Фонд:</a:t>
            </a:r>
          </a:p>
          <a:p>
            <a:pPr algn="just"/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ежемесячно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направляет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квитанции собственникам на оплату взносов на капитальный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ремонт;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оплата взносов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капитальный ремонт без взимания комиссионного вознаграждения с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плательщика;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оператор занимается всеми вопросами связанными с организацией и проведением капитального ремонта;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претензионной работы с неплательщиками и взыскание дебиторской задолженности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осуществляется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силами регионального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оператора.</a:t>
            </a:r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0103591" y="2447048"/>
            <a:ext cx="914400" cy="4302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капитального ремонта производиться в сроки утвержденные региональной программой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1" name="Прямая со стрелкой 20"/>
          <p:cNvCxnSpPr>
            <a:endCxn id="18" idx="3"/>
          </p:cNvCxnSpPr>
          <p:nvPr/>
        </p:nvCxnSpPr>
        <p:spPr>
          <a:xfrm flipH="1">
            <a:off x="2080026" y="1173194"/>
            <a:ext cx="765944" cy="476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7" idx="1"/>
          </p:cNvCxnSpPr>
          <p:nvPr/>
        </p:nvCxnSpPr>
        <p:spPr>
          <a:xfrm>
            <a:off x="2845969" y="1157657"/>
            <a:ext cx="699426" cy="4984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18" idx="2"/>
          </p:cNvCxnSpPr>
          <p:nvPr/>
        </p:nvCxnSpPr>
        <p:spPr>
          <a:xfrm>
            <a:off x="1443768" y="1877101"/>
            <a:ext cx="0" cy="4438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17" idx="2"/>
          </p:cNvCxnSpPr>
          <p:nvPr/>
        </p:nvCxnSpPr>
        <p:spPr>
          <a:xfrm>
            <a:off x="4246123" y="1890689"/>
            <a:ext cx="0" cy="4013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30" idx="3"/>
          </p:cNvCxnSpPr>
          <p:nvPr/>
        </p:nvCxnSpPr>
        <p:spPr>
          <a:xfrm flipH="1">
            <a:off x="8420412" y="1173194"/>
            <a:ext cx="608258" cy="581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endCxn id="26" idx="1"/>
          </p:cNvCxnSpPr>
          <p:nvPr/>
        </p:nvCxnSpPr>
        <p:spPr>
          <a:xfrm>
            <a:off x="9036908" y="1173194"/>
            <a:ext cx="708626" cy="5813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0" idx="2"/>
          </p:cNvCxnSpPr>
          <p:nvPr/>
        </p:nvCxnSpPr>
        <p:spPr>
          <a:xfrm>
            <a:off x="7727763" y="1984115"/>
            <a:ext cx="0" cy="462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>
            <a:stCxn id="26" idx="2"/>
            <a:endCxn id="34" idx="0"/>
          </p:cNvCxnSpPr>
          <p:nvPr/>
        </p:nvCxnSpPr>
        <p:spPr>
          <a:xfrm flipH="1">
            <a:off x="10560791" y="1984114"/>
            <a:ext cx="16679" cy="4629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86514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268</Words>
  <Application>Microsoft Office PowerPoint</Application>
  <PresentationFormat>Широкоэкранный</PresentationFormat>
  <Paragraphs>30</Paragraphs>
  <Slides>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Способ формирования фонда капитального ремонта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Приходько Светлана Александровна</dc:creator>
  <cp:lastModifiedBy>Порхулев Алексей Николаевич</cp:lastModifiedBy>
  <cp:revision>17</cp:revision>
  <cp:lastPrinted>2019-03-20T21:29:16Z</cp:lastPrinted>
  <dcterms:created xsi:type="dcterms:W3CDTF">2019-03-20T04:14:20Z</dcterms:created>
  <dcterms:modified xsi:type="dcterms:W3CDTF">2019-11-25T23:37:21Z</dcterms:modified>
</cp:coreProperties>
</file>