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32" r:id="rId2"/>
    <p:sldId id="341" r:id="rId3"/>
    <p:sldId id="374" r:id="rId4"/>
    <p:sldId id="375" r:id="rId5"/>
    <p:sldId id="370" r:id="rId6"/>
    <p:sldId id="371" r:id="rId7"/>
    <p:sldId id="376" r:id="rId8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D40A"/>
    <a:srgbClr val="3EAAEC"/>
    <a:srgbClr val="CCCCFF"/>
    <a:srgbClr val="800000"/>
    <a:srgbClr val="C11DAA"/>
    <a:srgbClr val="606EF6"/>
    <a:srgbClr val="9966FF"/>
    <a:srgbClr val="000000"/>
    <a:srgbClr val="8BB832"/>
    <a:srgbClr val="6744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13" autoAdjust="0"/>
    <p:restoredTop sz="86536" autoAdjust="0"/>
  </p:normalViewPr>
  <p:slideViewPr>
    <p:cSldViewPr>
      <p:cViewPr varScale="1">
        <p:scale>
          <a:sx n="101" d="100"/>
          <a:sy n="101" d="100"/>
        </p:scale>
        <p:origin x="171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7451830748964423"/>
          <c:y val="6.0240891108717404E-3"/>
          <c:w val="0.39865652237311783"/>
          <c:h val="0.7180299411176535"/>
        </c:manualLayout>
      </c:layout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66979712"/>
        <c:axId val="266980096"/>
        <c:axId val="0"/>
      </c:bar3DChart>
      <c:catAx>
        <c:axId val="266979712"/>
        <c:scaling>
          <c:orientation val="minMax"/>
        </c:scaling>
        <c:delete val="1"/>
        <c:axPos val="b"/>
        <c:majorTickMark val="out"/>
        <c:minorTickMark val="none"/>
        <c:tickLblPos val="nextTo"/>
        <c:crossAx val="266980096"/>
        <c:crosses val="autoZero"/>
        <c:auto val="1"/>
        <c:lblAlgn val="ctr"/>
        <c:lblOffset val="100"/>
        <c:noMultiLvlLbl val="0"/>
      </c:catAx>
      <c:valAx>
        <c:axId val="2669800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669797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60" cy="493713"/>
          </a:xfrm>
          <a:prstGeom prst="rect">
            <a:avLst/>
          </a:prstGeom>
        </p:spPr>
        <p:txBody>
          <a:bodyPr vert="horz" lIns="91513" tIns="45757" rIns="91513" bIns="4575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2" y="1"/>
            <a:ext cx="2945660" cy="493713"/>
          </a:xfrm>
          <a:prstGeom prst="rect">
            <a:avLst/>
          </a:prstGeom>
        </p:spPr>
        <p:txBody>
          <a:bodyPr vert="horz" lIns="91513" tIns="45757" rIns="91513" bIns="45757" rtlCol="0"/>
          <a:lstStyle>
            <a:lvl1pPr algn="r">
              <a:defRPr sz="1200"/>
            </a:lvl1pPr>
          </a:lstStyle>
          <a:p>
            <a:fld id="{999D6C26-7258-4DDB-B8DB-26F903590B9C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13" tIns="45757" rIns="91513" bIns="4575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71"/>
            <a:ext cx="5438140" cy="4443412"/>
          </a:xfrm>
          <a:prstGeom prst="rect">
            <a:avLst/>
          </a:prstGeom>
        </p:spPr>
        <p:txBody>
          <a:bodyPr vert="horz" lIns="91513" tIns="45757" rIns="91513" bIns="4575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6"/>
            <a:ext cx="2945660" cy="493713"/>
          </a:xfrm>
          <a:prstGeom prst="rect">
            <a:avLst/>
          </a:prstGeom>
        </p:spPr>
        <p:txBody>
          <a:bodyPr vert="horz" lIns="91513" tIns="45757" rIns="91513" bIns="4575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2" y="9378826"/>
            <a:ext cx="2945660" cy="493713"/>
          </a:xfrm>
          <a:prstGeom prst="rect">
            <a:avLst/>
          </a:prstGeom>
        </p:spPr>
        <p:txBody>
          <a:bodyPr vert="horz" lIns="91513" tIns="45757" rIns="91513" bIns="45757" rtlCol="0" anchor="b"/>
          <a:lstStyle>
            <a:lvl1pPr algn="r">
              <a:defRPr sz="1200"/>
            </a:lvl1pPr>
          </a:lstStyle>
          <a:p>
            <a:fld id="{FB1B3416-05EE-426D-9A5D-AF8726FC8A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260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81264-5820-4DBE-B9E6-33351C9B64CF}" type="datetime1">
              <a:rPr lang="ru-RU" smtClean="0"/>
              <a:t>22.03.2019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D5A81-289B-4236-9B7C-20558AAE7A45}" type="datetime1">
              <a:rPr lang="ru-RU" smtClean="0"/>
              <a:t>22.03.2019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B85C2-08BC-4436-B9B8-67F1501D6099}" type="datetime1">
              <a:rPr lang="ru-RU" smtClean="0"/>
              <a:t>22.03.2019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0901A-D095-4A5E-A0AE-F4C43B1C5B59}" type="datetime1">
              <a:rPr lang="ru-RU" smtClean="0"/>
              <a:t>22.03.2019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F9721-370F-4974-A9D4-1BA4130DC1EE}" type="datetime1">
              <a:rPr lang="ru-RU" smtClean="0"/>
              <a:t>22.03.2019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31CBE-10DE-4F3B-A035-7590B0A85A10}" type="datetime1">
              <a:rPr lang="ru-RU" smtClean="0"/>
              <a:t>22.03.2019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6C18-8509-4842-9F08-065A3A71A697}" type="datetime1">
              <a:rPr lang="ru-RU" smtClean="0"/>
              <a:t>22.03.2019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58F42-53E3-4943-B691-904CD13B580F}" type="datetime1">
              <a:rPr lang="ru-RU" smtClean="0"/>
              <a:t>22.03.2019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CD2B5-C0CF-4B9B-9D43-4857A128C5C3}" type="datetime1">
              <a:rPr lang="ru-RU" smtClean="0"/>
              <a:t>22.03.2019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AFB24-AC39-4C94-8682-546AC747D14F}" type="datetime1">
              <a:rPr lang="ru-RU" smtClean="0"/>
              <a:t>22.03.2019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3C3E5-86F3-4D3F-832E-577AA51D9012}" type="datetime1">
              <a:rPr lang="ru-RU" smtClean="0"/>
              <a:t>22.03.2019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68B20-46F2-48C2-A4DF-B1A7329DEB33}" type="datetime1">
              <a:rPr lang="ru-RU" smtClean="0"/>
              <a:t>22.03.2019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hyperlink" Target="consultantplus://offline/ref=67E0884560C01881151897C6434A6646F5E5F3719E4DA1216A1A3CCE261C15451A5DA1A2E39184CC9304FC5E09E67E0C85D2902F09SCyFI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hyperlink" Target="consultantplus://offline/ref=A76D22A845BEFB956E7A2140E6FAE60BB7CBDE4DC1E79912C2C9AA9C9ECE4FD2D335D9DAD6B5F327ECFAB3231542B01E9233D20CCF2D4AA686020DF6P5l1J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Мои документы\Рабочий стол\Личное\город\5668911_x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1" y="525066"/>
            <a:ext cx="8848802" cy="5896198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FFFF">
              <a:shade val="85000"/>
              <a:alpha val="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5" descr="Герб Камчатского кра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25066"/>
            <a:ext cx="941925" cy="109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1343854950"/>
              </p:ext>
            </p:extLst>
          </p:nvPr>
        </p:nvGraphicFramePr>
        <p:xfrm>
          <a:off x="107504" y="2598321"/>
          <a:ext cx="2520280" cy="165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Прямоугольник 1"/>
          <p:cNvSpPr>
            <a:spLocks noChangeArrowheads="1"/>
          </p:cNvSpPr>
          <p:nvPr/>
        </p:nvSpPr>
        <p:spPr bwMode="auto">
          <a:xfrm>
            <a:off x="1619672" y="980728"/>
            <a:ext cx="691276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Порядок формирования, утверждения, актуализации краткосрочных планов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91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Рисунок 57" descr="photos_head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0" y="21361"/>
            <a:ext cx="9144000" cy="203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st="50800" dir="5400000" sy="-100000" algn="bl" rotWithShape="0"/>
          </a:effectLst>
        </p:spPr>
      </p:pic>
      <p:pic>
        <p:nvPicPr>
          <p:cNvPr id="5" name="Рисунок 6" descr="герб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14313"/>
            <a:ext cx="6858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755576" y="310683"/>
            <a:ext cx="83884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34493" y="316426"/>
            <a:ext cx="7452307" cy="91627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ФОРМИРОВАНИЯ, УТВЕРЖДЕНИЯ, АКТУАЛИЗАЦИИ КРАТКОСРОЧНОГО ПЛАНА </a:t>
            </a:r>
            <a:endParaRPr lang="ru-RU" sz="1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(утвержден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Правительства Камчатского края от 19.06.2014 N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261-П) 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45624" y="1953793"/>
            <a:ext cx="7941176" cy="107750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онкретизация 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сроков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проведения капитального ремонта общего имущества в многоквартирных домах, </a:t>
            </a: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уточнение 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планируемых видов услуг </a:t>
            </a: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капитальному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ремонту, 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определения видов и объема государственной </a:t>
            </a: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(или)  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поддержки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ремонта (п.7 ст. 168 ЖК РФ)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45624" y="1495953"/>
            <a:ext cx="3096344" cy="3600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формирования КП: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55576" y="3681487"/>
            <a:ext cx="7931224" cy="82763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использование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цели капитального ремонта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остатков не использованных средств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счете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прогнозируемого объема поступлений взносов на капитальный ремонт в текущем году с учетом требований,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финансовой устойчивости РО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  <a:hlinkClick r:id="rId4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55576" y="3112505"/>
            <a:ext cx="3459458" cy="44426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формирования КП: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55577" y="4580309"/>
            <a:ext cx="7931223" cy="82369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 -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необходимости корректировки объема работ по капитальному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ремонту,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исходя из фактического уровня собираемости средств на капитальный ремонт на счете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55576" y="5523092"/>
            <a:ext cx="7931224" cy="100225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актуализации в связи с проведением капитального ремонта многоквартирного дома в объеме, необходимом для ликвидации последствий аварии, иной чрезвычайной ситуации природного или техногенного характера</a:t>
            </a:r>
          </a:p>
        </p:txBody>
      </p:sp>
    </p:spTree>
    <p:extLst>
      <p:ext uri="{BB962C8B-B14F-4D97-AF65-F5344CB8AC3E}">
        <p14:creationId xmlns:p14="http://schemas.microsoft.com/office/powerpoint/2010/main" val="193225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Рисунок 57" descr="photos_head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0" y="21361"/>
            <a:ext cx="9144000" cy="203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st="50800" dir="5400000" sy="-100000" algn="bl" rotWithShape="0"/>
          </a:effectLst>
        </p:spPr>
      </p:pic>
      <p:pic>
        <p:nvPicPr>
          <p:cNvPr id="5" name="Рисунок 6" descr="герб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14313"/>
            <a:ext cx="6858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755576" y="310683"/>
            <a:ext cx="83884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34493" y="316426"/>
            <a:ext cx="7452307" cy="91627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ФОРМИРОВАНИЯ, УТВЕРЖДЕНИЯ, АКТУАЛИЗАЦИИ КРАТКОСРОЧНОГО ПЛАНА </a:t>
            </a:r>
            <a:endParaRPr lang="ru-RU" sz="1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(утвержден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Правительства Камчатского края от 19.06.2014 N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261-П) 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87296" y="1431722"/>
            <a:ext cx="7941176" cy="40886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разработке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КП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самоуправления:</a:t>
            </a:r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45624" y="2039612"/>
            <a:ext cx="7931224" cy="67082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осуществляют отбор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МКД,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подлежащих включению в краткосрочные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планы, </a:t>
            </a:r>
            <a:r>
              <a:rPr lang="ru-RU" sz="1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соответствующего календарного периода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РПКР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45624" y="2804627"/>
            <a:ext cx="7972895" cy="184851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5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запрашивают </a:t>
            </a:r>
            <a:r>
              <a:rPr lang="ru-RU" sz="1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5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 </a:t>
            </a:r>
            <a:r>
              <a:rPr lang="ru-RU" sz="1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осуществляющих управление </a:t>
            </a:r>
            <a:r>
              <a:rPr lang="ru-RU" sz="15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многоквартирными домами, подлежащими </a:t>
            </a:r>
            <a:r>
              <a:rPr lang="ru-RU" sz="1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включению в </a:t>
            </a:r>
            <a:r>
              <a:rPr lang="ru-RU" sz="15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КП, </a:t>
            </a:r>
            <a:r>
              <a:rPr lang="ru-RU" sz="1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следующую информацию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данные, содержащие технические, эксплуатационные, объемные характеристики объектов общего имущества в многоквартирном доме;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о состоянии и эксплуатационных показателях объектов общего имущества в многоквартирном доме (акты осмотров, технические заключения, дефектные ведомости и т.д.);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о проведенных ранее капитальных ремонтах объектов общего имущества в многоквартирном доме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62293" y="4747326"/>
            <a:ext cx="7931224" cy="64959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определяют стоимость услуг и (или) работ по капитальному ремонту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имущества в многоквартирных домах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87296" y="4750636"/>
            <a:ext cx="7931224" cy="64959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определяют стоимость услуг и (или) работ по капитальному ремонту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имущества в многоквартирных домах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97248" y="5609261"/>
            <a:ext cx="7931224" cy="98809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основании полученной информации формируют проекты краткосрочных планов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форме, утвержденной приказом Министерства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ЖКХ 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энергетики Камчатского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56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Рисунок 57" descr="photos_head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0" y="21361"/>
            <a:ext cx="9144000" cy="203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st="50800" dir="5400000" sy="-100000" algn="bl" rotWithShape="0"/>
          </a:effectLst>
        </p:spPr>
      </p:pic>
      <p:pic>
        <p:nvPicPr>
          <p:cNvPr id="5" name="Рисунок 6" descr="герб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14313"/>
            <a:ext cx="6858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755576" y="310683"/>
            <a:ext cx="83884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34493" y="316426"/>
            <a:ext cx="7452307" cy="91627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ОПРЕДЕЛЕНИЯ СТОИМОСТИ УСЛУГ И (ИЛИ) РАБОТ ПО КАПИТАЛЬНОМУ РЕМОНТУ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87296" y="1431722"/>
            <a:ext cx="7941176" cy="170924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-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отсутствии проектной документации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выполнение услуг и (или) работ по капитальному ремонту общего имущества в многоквартирном доме -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размере предельной стоимости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разработки проектной документации на выполнение услуг и (или) работ по капитальному ремонту общего имущества в многоквартирном доме и предельной стоимости услуг и (или) работ по капитальному ремонту общего имущества в многоквартирном доме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55576" y="3350233"/>
            <a:ext cx="7931223" cy="300611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-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наличии проектной документации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выполнение услуг и (или) работ по капитальному ремонту общего имущества в многоквартирном доме, разработанной в рамках реализации региональной программы, -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размере фактической стоимости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разработки проектной документации на выполнение услуг и (или) работ по капитальному ремонту общего имущества в многоквартирном доме и сметной стоимости услуг и (или) работ по капитальному ремонту общего имущества в многоквартирном доме с учетом действующих прогнозных индексов изменения сметной стоимости строительства, устанавливаемых Министерством строительства и жилищно-коммунального хозяйства Российской Федерации;</a:t>
            </a:r>
          </a:p>
        </p:txBody>
      </p:sp>
    </p:spTree>
    <p:extLst>
      <p:ext uri="{BB962C8B-B14F-4D97-AF65-F5344CB8AC3E}">
        <p14:creationId xmlns:p14="http://schemas.microsoft.com/office/powerpoint/2010/main" val="43841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Рисунок 57" descr="photos_head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-8806"/>
            <a:ext cx="9144000" cy="203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st="50800" dir="5400000" sy="-100000" algn="bl" rotWithShape="0"/>
          </a:effectLst>
        </p:spPr>
      </p:pic>
      <p:pic>
        <p:nvPicPr>
          <p:cNvPr id="5" name="Рисунок 6" descr="герб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14313"/>
            <a:ext cx="6858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755576" y="310683"/>
            <a:ext cx="83884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404664"/>
            <a:ext cx="7884355" cy="97109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ЦИКЛ ФОРМИРОВАНИЯ И УТВЕРЖДЕНИЯ КРАТКОСРОЧНЫХ ПЛАНОВ</a:t>
            </a:r>
            <a:endParaRPr 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1558082"/>
            <a:ext cx="3168352" cy="119910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 доводит до органов местного самоуправления предельные объемы средств на проведение капитального ремонта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3754850" y="2030681"/>
            <a:ext cx="997665" cy="5040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861711" y="1566805"/>
            <a:ext cx="4066253" cy="128613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 формируют проекты краткосрочных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 и направляют на согласование региональному оператору (до 1 мая)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898449" y="3369898"/>
            <a:ext cx="4056494" cy="106721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 проводит проверку и согласование представленных проектов и направляет их для утверждения в ОМСУ (до 1 июня)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44986" y="4912232"/>
            <a:ext cx="3409861" cy="160444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 формирует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краткосрочных планов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 проект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краткосрочного плана Камчатского края и не позднее 1 августа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направляет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в Министерство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ЖКХи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энергетики Камчатского края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6640634" y="2909846"/>
            <a:ext cx="254203" cy="4471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6570203" y="4480185"/>
            <a:ext cx="39506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861710" y="4954073"/>
            <a:ext cx="4066253" cy="128613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утверждают краткосрочные планов и направляют их РО (до 1 июля)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211960" y="5301208"/>
            <a:ext cx="288032" cy="432048"/>
          </a:xfrm>
          <a:prstGeom prst="downArrow">
            <a:avLst/>
          </a:prstGeom>
          <a:scene3d>
            <a:camera prst="orthographicFront">
              <a:rot lat="54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10800000">
            <a:off x="3754849" y="5517232"/>
            <a:ext cx="99766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10800000">
            <a:off x="1691680" y="4248322"/>
            <a:ext cx="432048" cy="6208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65740" y="2909847"/>
            <a:ext cx="3289107" cy="127588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ЖКХ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энергетики Камчатского края издает приказ об утверждении краткосрочного плана Камчатского края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сентября)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25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Рисунок 57" descr="photos_head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33947"/>
            <a:ext cx="9144000" cy="203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st="50800" dir="5400000" sy="-100000" algn="bl" rotWithShape="0"/>
          </a:effectLst>
        </p:spPr>
      </p:pic>
      <p:pic>
        <p:nvPicPr>
          <p:cNvPr id="5" name="Рисунок 6" descr="герб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14313"/>
            <a:ext cx="6858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755576" y="310683"/>
            <a:ext cx="83884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404664"/>
            <a:ext cx="7884355" cy="97109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ОСНОВАНИЯ ДЛЯ АКТУАЛИЗАЦИИ КРАТКОСРОЧНЫХ ПЛАНОВ</a:t>
            </a:r>
            <a:endParaRPr 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73466" y="1563639"/>
            <a:ext cx="7747005" cy="58925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сроков проведения капитального ремонта и стоимости услуг и (или) работ по капитальному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ремонту;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58535" y="2861949"/>
            <a:ext cx="7747905" cy="44364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 изменений в региональную программу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058536" y="2233661"/>
            <a:ext cx="7776863" cy="50900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видов и объема финансирования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043607" y="3376628"/>
            <a:ext cx="7791791" cy="52490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общим собранием собственников помещений в многоквартирном доме решения об отказе от проведения капитального ремонта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036459" y="4020638"/>
            <a:ext cx="7804922" cy="78332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вступление в силу решения суда о признании недействительным решения общего собрания собственников помещений в многоквартирном доме о проведении капитального ремонта многоквартирного дома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036459" y="4928495"/>
            <a:ext cx="7804922" cy="152484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определена невозможность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 по капитальному ремонту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связи с воспрепятствованием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такому выполнению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 собственниками помещений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(или) лицом, осуществляющим управление многоквартирным домом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выразившемся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недопуске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подрядной организации в помещения в многоквартирном доме и (или) к строительным конструкциям многоквартирного дома, инженерным сетям, санитарно-техническому, электрическому, механическому и иному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оборудованию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25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Рисунок 57" descr="photos_head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33947"/>
            <a:ext cx="9144000" cy="203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st="50800" dir="5400000" sy="-100000" algn="bl" rotWithShape="0"/>
          </a:effectLst>
        </p:spPr>
      </p:pic>
      <p:pic>
        <p:nvPicPr>
          <p:cNvPr id="5" name="Рисунок 6" descr="герб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14313"/>
            <a:ext cx="6858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755576" y="310683"/>
            <a:ext cx="83884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404664"/>
            <a:ext cx="7884355" cy="97109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АКТУАЛИЗАЦИИ КРАТКОСРОЧНЫХ ПЛАНОВ</a:t>
            </a:r>
            <a:endParaRPr 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73466" y="1563639"/>
            <a:ext cx="7747005" cy="140979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наличии оснований для внесения изменений в краткосрочный план Камчатского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края ОМСУ </a:t>
            </a:r>
            <a:r>
              <a:rPr lang="ru-RU" sz="1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15 рабочих дней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 дня получения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соответствующей информации и по согласованию с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утверждают соответствующие изменения в краткосрочные планы муниципальных образований и в течение 3 рабочих дней со дня утверждения направляют их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региональному оператору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hlinkClick r:id="rId4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123041" y="3479523"/>
            <a:ext cx="7804922" cy="140846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оператор на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основании актуализированных краткосрочных планов муниципальных образований формирует проект актуализированного краткосрочного плана Камчатского края и направляет его в Министерство жилищно-коммунального хозяйства и энергетики Камчатского края для издания приказа об утверждении краткосрочного плана Камчатского края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4716016" y="3023957"/>
            <a:ext cx="425168" cy="4050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4746860" y="4938513"/>
            <a:ext cx="363480" cy="4555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123042" y="5394079"/>
            <a:ext cx="7804922" cy="96227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ЖКХ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энергетики Камчатского края издает приказ об утверждении краткосрочного плана </a:t>
            </a:r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Камчатского </a:t>
            </a:r>
            <a:r>
              <a:rPr 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74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9465</TotalTime>
  <Words>845</Words>
  <Application>Microsoft Office PowerPoint</Application>
  <PresentationFormat>Экран (4:3)</PresentationFormat>
  <Paragraphs>48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Шумко Светлана Андреевна</dc:creator>
  <cp:lastModifiedBy>Бухонина Оксана Александровна</cp:lastModifiedBy>
  <cp:revision>317</cp:revision>
  <cp:lastPrinted>2018-01-24T03:39:35Z</cp:lastPrinted>
  <dcterms:created xsi:type="dcterms:W3CDTF">2014-05-05T00:21:46Z</dcterms:created>
  <dcterms:modified xsi:type="dcterms:W3CDTF">2019-03-21T23:24:48Z</dcterms:modified>
</cp:coreProperties>
</file>