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2" r:id="rId2"/>
    <p:sldId id="341" r:id="rId3"/>
    <p:sldId id="368" r:id="rId4"/>
    <p:sldId id="370" r:id="rId5"/>
    <p:sldId id="371" r:id="rId6"/>
    <p:sldId id="372" r:id="rId7"/>
    <p:sldId id="373" r:id="rId8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40A"/>
    <a:srgbClr val="3EAAEC"/>
    <a:srgbClr val="CCCCFF"/>
    <a:srgbClr val="800000"/>
    <a:srgbClr val="C11DAA"/>
    <a:srgbClr val="606EF6"/>
    <a:srgbClr val="9966FF"/>
    <a:srgbClr val="000000"/>
    <a:srgbClr val="8BB832"/>
    <a:srgbClr val="674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3" autoAdjust="0"/>
    <p:restoredTop sz="91369" autoAdjust="0"/>
  </p:normalViewPr>
  <p:slideViewPr>
    <p:cSldViewPr>
      <p:cViewPr varScale="1">
        <p:scale>
          <a:sx n="106" d="100"/>
          <a:sy n="106" d="100"/>
        </p:scale>
        <p:origin x="7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451830748964423"/>
          <c:y val="6.0240891108717404E-3"/>
          <c:w val="0.39865652237311783"/>
          <c:h val="0.7180299411176535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6534960"/>
        <c:axId val="279936080"/>
        <c:axId val="0"/>
      </c:bar3DChart>
      <c:catAx>
        <c:axId val="316534960"/>
        <c:scaling>
          <c:orientation val="minMax"/>
        </c:scaling>
        <c:delete val="1"/>
        <c:axPos val="b"/>
        <c:majorTickMark val="out"/>
        <c:minorTickMark val="none"/>
        <c:tickLblPos val="nextTo"/>
        <c:crossAx val="279936080"/>
        <c:crosses val="autoZero"/>
        <c:auto val="1"/>
        <c:lblAlgn val="ctr"/>
        <c:lblOffset val="100"/>
        <c:noMultiLvlLbl val="0"/>
      </c:catAx>
      <c:valAx>
        <c:axId val="279936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16534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3713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1"/>
            <a:ext cx="2945660" cy="493713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r">
              <a:defRPr sz="1200"/>
            </a:lvl1pPr>
          </a:lstStyle>
          <a:p>
            <a:fld id="{999D6C26-7258-4DDB-B8DB-26F903590B9C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3" tIns="45757" rIns="91513" bIns="4575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1"/>
            <a:ext cx="5438140" cy="4443412"/>
          </a:xfrm>
          <a:prstGeom prst="rect">
            <a:avLst/>
          </a:prstGeom>
        </p:spPr>
        <p:txBody>
          <a:bodyPr vert="horz" lIns="91513" tIns="45757" rIns="91513" bIns="4575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6"/>
            <a:ext cx="2945660" cy="493713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378826"/>
            <a:ext cx="2945660" cy="493713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r">
              <a:defRPr sz="1200"/>
            </a:lvl1pPr>
          </a:lstStyle>
          <a:p>
            <a:fld id="{FB1B3416-05EE-426D-9A5D-AF8726FC8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6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1264-5820-4DBE-B9E6-33351C9B64CF}" type="datetime1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5A81-289B-4236-9B7C-20558AAE7A45}" type="datetime1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85C2-08BC-4436-B9B8-67F1501D6099}" type="datetime1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901A-D095-4A5E-A0AE-F4C43B1C5B59}" type="datetime1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9721-370F-4974-A9D4-1BA4130DC1EE}" type="datetime1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1CBE-10DE-4F3B-A035-7590B0A85A10}" type="datetime1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6C18-8509-4842-9F08-065A3A71A697}" type="datetime1">
              <a:rPr lang="ru-RU" smtClean="0"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8F42-53E3-4943-B691-904CD13B580F}" type="datetime1">
              <a:rPr lang="ru-RU" smtClean="0"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D2B5-C0CF-4B9B-9D43-4857A128C5C3}" type="datetime1">
              <a:rPr lang="ru-RU" smtClean="0"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FB24-AC39-4C94-8682-546AC747D14F}" type="datetime1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C3E5-86F3-4D3F-832E-577AA51D9012}" type="datetime1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68B20-46F2-48C2-A4DF-B1A7329DEB33}" type="datetime1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hyperlink" Target="consultantplus://offline/ref=17F58008C79AA55428B5925A115F45474EB8AF1ADDC595796B5BB913E7E66EE120E68EF700DEB573F56EFF916E31BF1C490547F628382B4806tBG" TargetMode="External"/><Relationship Id="rId4" Type="http://schemas.openxmlformats.org/officeDocument/2006/relationships/hyperlink" Target="consultantplus://offline/ref=0882CCE45FE93855174D85E967042AB162DA2741FE80B1FC7DD3729D92879CAC01FB0E4760190EDF0B0093DAB78F4503E1207D3D4ED4D073UAn1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Рабочий стол\Личное\город\5668911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1" y="525066"/>
            <a:ext cx="8848802" cy="589619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>
              <a:shade val="85000"/>
              <a:alpha val="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5" descr="Герб Камчатского кр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5066"/>
            <a:ext cx="941925" cy="109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343854950"/>
              </p:ext>
            </p:extLst>
          </p:nvPr>
        </p:nvGraphicFramePr>
        <p:xfrm>
          <a:off x="107504" y="2598321"/>
          <a:ext cx="2520280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Прямоугольник 1"/>
          <p:cNvSpPr>
            <a:spLocks noChangeArrowheads="1"/>
          </p:cNvSpPr>
          <p:nvPr/>
        </p:nvSpPr>
        <p:spPr bwMode="auto">
          <a:xfrm>
            <a:off x="1619672" y="980728"/>
            <a:ext cx="69127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Порядок установления необходимости проведения капитального ремонта общего имущества в многоквартирном доме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1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0" y="21361"/>
            <a:ext cx="9144000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5" name="Рисунок 6" descr="герб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685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755576" y="310683"/>
            <a:ext cx="8388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404664"/>
            <a:ext cx="7452307" cy="9710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НЕОБХОДИМОСТИ ПРОВЕДЕНИЯ КАПИТАЛЬНОГО РЕМОНТА ОБЩЕГО ИМУЩЕСТВА В МНОГОКВАРТИРНОМ ДОМЕ </a:t>
            </a: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 постановлением Правительства Камчатского края от 25.08.2016 № 338-П)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1132" y="2380966"/>
            <a:ext cx="7391347" cy="8149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-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внесении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РПКР изменений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предусматривающих перенос установленного срока капитального ремонта общего имущества в многоквартирном доме на более поздний период, сокращение перечня планируемых видов услуг и (или) работ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1844984"/>
            <a:ext cx="2193513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75653" y="3319953"/>
            <a:ext cx="7416823" cy="7571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</a:t>
            </a:r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(отсутствия необходимости) повторного проведения капитального ремонта при принятии решения о зачете стоимости ранее проведенных отдельных работ по капитальному ремонту общего имущества в многоквартирном доме; </a:t>
            </a:r>
            <a:endParaRPr lang="ru-RU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72923" y="5306698"/>
            <a:ext cx="7416821" cy="1218646"/>
          </a:xfrm>
          <a:prstGeom prst="rect">
            <a:avLst/>
          </a:prstGeom>
          <a:solidFill>
            <a:srgbClr val="3EAA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</a:t>
            </a: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внесения </a:t>
            </a: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РПКР изменений</a:t>
            </a: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предусматривающих перенос установленного срока капитального ремонта общего имущества в многоквартирном доме с учетом необходимости оказания услуг и (или) выполнения </a:t>
            </a: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одновременно в отношении 2-х и более внутридомовых инженерных систем. </a:t>
            </a:r>
            <a:endParaRPr lang="ru-RU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75653" y="4201116"/>
            <a:ext cx="7414091" cy="9908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установления необходимости </a:t>
            </a: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(отсутствия необходимости) проведения капитального ремонта общего имущества в многоквартирном доме, собственники помещений в котором формируют фонд капитального ремонта на специальном счете, если в срок, определенный в </a:t>
            </a:r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РПКР</a:t>
            </a:r>
            <a:r>
              <a:rPr lang="ru-RU" dirty="0" smtClean="0"/>
              <a:t>, </a:t>
            </a: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не был </a:t>
            </a:r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проведен;</a:t>
            </a:r>
            <a:endParaRPr lang="ru-RU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25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8806"/>
            <a:ext cx="9144000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5" name="Рисунок 6" descr="герб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685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755576" y="310683"/>
            <a:ext cx="8388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04664"/>
            <a:ext cx="7884355" cy="9710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НЕОБХОДИМОСТИ ПРОВЕДЕНИЯ КАПИТАЛЬНОГО РЕМОНТА ОБЩЕГО ИМУЩЕСТВА В МНОГОКВАРТИРНОМ ДОМЕ 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 постановлением Правительства Камчатского края от 25.08.2016 № 338-П)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1558082"/>
            <a:ext cx="2592288" cy="15841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устанавливает необходимость (отсутствие необходимости)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754850" y="2030681"/>
            <a:ext cx="997665" cy="50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71470" y="1566804"/>
            <a:ext cx="4056494" cy="16461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установлению необходимости (отсутствия необходимости) проведения капитального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ремонта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МинЖКХ и энергетики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Камчатского края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24.11.2016 № 692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43608" y="3356992"/>
            <a:ext cx="2592288" cy="15841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входит в состав комиссии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71469" y="3356992"/>
            <a:ext cx="4056494" cy="28083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МинЖКХ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энергетики Камчатского края;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Минстроя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Камчатского края,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ГЖИ Камчатского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 Камчатского края,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организаций,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деятельность в сфере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ЖКХ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754850" y="3717032"/>
            <a:ext cx="997665" cy="50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33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8806"/>
            <a:ext cx="9144000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5" name="Рисунок 6" descr="герб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685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755576" y="310683"/>
            <a:ext cx="8388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04664"/>
            <a:ext cx="7884355" cy="9710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НЕОБХОДИМОСТИ ПРОВЕДЕНИЯ КАПИТАЛЬНОГО РЕМОНТА ОБЩЕГО ИМУЩЕСТВА В МНОГОКВАРТИРНОМ ДОМЕ 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 постановлением Правительства Камчатского края от 25.08.2016 № 338-П)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1558082"/>
            <a:ext cx="2592288" cy="20179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выступает с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инициативой рассмотрения Комиссией вопроса об установлении необходимости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 ремонта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3754850" y="2030681"/>
            <a:ext cx="997665" cy="50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61711" y="1566804"/>
            <a:ext cx="4066253" cy="20092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41608" y="3835547"/>
            <a:ext cx="4056494" cy="26457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собственников помещений многоквартирных домов расположенных на территории соответствующего муниципального образования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осуществляющего управление многоквартирным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домом;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собственной инициативе 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3756529" y="4797152"/>
            <a:ext cx="997665" cy="50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73467" y="3803319"/>
            <a:ext cx="2592288" cy="267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обращения в Комиссию: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635755" y="3607742"/>
            <a:ext cx="254203" cy="196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25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3947"/>
            <a:ext cx="9144000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5" name="Рисунок 6" descr="герб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685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755576" y="310683"/>
            <a:ext cx="8388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04664"/>
            <a:ext cx="7884355" cy="9710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НЕОБХОДИМОСТИ ПРОВЕДЕНИЯ КАПИТАЛЬНОГО РЕМОНТА ОБЩЕГО ИМУЩЕСТВА В МНОГОКВАРТИРНОМ ДОМЕ 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 постановлением Правительства Камчатского края от 25.08.2016 № 338-П)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73467" y="1563639"/>
            <a:ext cx="2592288" cy="13891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 периодичность заседания Комиссии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754850" y="2030681"/>
            <a:ext cx="997665" cy="50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61711" y="1566804"/>
            <a:ext cx="4066253" cy="13860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последний месяц квартала, в соответствии с ежегодным графиком заседаний Комиссии, утвержденным Председателем Комиссии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73466" y="4000119"/>
            <a:ext cx="7613333" cy="5090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ЗАСЕДАНИЙ КОМИССИИ НА 2019 ГОД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267091" y="3475675"/>
            <a:ext cx="254203" cy="524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4241681" y="1803557"/>
            <a:ext cx="305025" cy="295232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43608" y="5077005"/>
            <a:ext cx="1438301" cy="7976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I КВАРТАЛ –</a:t>
            </a:r>
            <a:endParaRPr lang="ru-RU" sz="1600" dirty="0"/>
          </a:p>
          <a:p>
            <a:r>
              <a:rPr lang="en-US" sz="1600" b="1" dirty="0"/>
              <a:t>20.03.2019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907704" y="4568005"/>
            <a:ext cx="1605250" cy="3501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754850" y="4568005"/>
            <a:ext cx="313094" cy="4451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436096" y="4580264"/>
            <a:ext cx="360040" cy="432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553200" y="4568005"/>
            <a:ext cx="1089685" cy="3668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913773" y="5077005"/>
            <a:ext cx="1438301" cy="7976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/>
              <a:t>II </a:t>
            </a:r>
            <a:r>
              <a:rPr lang="en-US" sz="1600" b="1" dirty="0"/>
              <a:t>КВАРТАЛ –</a:t>
            </a:r>
            <a:endParaRPr lang="ru-RU" sz="1600" dirty="0"/>
          </a:p>
          <a:p>
            <a:r>
              <a:rPr lang="en-US" sz="1600" b="1" dirty="0" smtClean="0"/>
              <a:t>19.06.2019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03491" y="5076034"/>
            <a:ext cx="1438301" cy="7976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/>
              <a:t>III </a:t>
            </a:r>
            <a:r>
              <a:rPr lang="en-US" sz="1600" b="1" dirty="0"/>
              <a:t>КВАРТАЛ –</a:t>
            </a:r>
            <a:endParaRPr lang="ru-RU" sz="1600" dirty="0"/>
          </a:p>
          <a:p>
            <a:r>
              <a:rPr lang="en-US" sz="1600" b="1" dirty="0" smtClean="0"/>
              <a:t>18.09.2019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923735" y="5078183"/>
            <a:ext cx="1438301" cy="7976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/>
              <a:t>IV </a:t>
            </a:r>
            <a:r>
              <a:rPr lang="en-US" sz="1600" b="1" dirty="0"/>
              <a:t>КВАРТАЛ –</a:t>
            </a:r>
            <a:endParaRPr lang="ru-RU" sz="1600" dirty="0"/>
          </a:p>
          <a:p>
            <a:r>
              <a:rPr lang="en-US" sz="1600" b="1" dirty="0" smtClean="0"/>
              <a:t>18.12.2019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25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3947"/>
            <a:ext cx="9144000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5" name="Рисунок 6" descr="герб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685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755576" y="310683"/>
            <a:ext cx="8388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04664"/>
            <a:ext cx="7884355" cy="9710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НЕОБХОДИМОСТИ ПРОВЕДЕНИЯ КАПИТАЛЬНОГО РЕМОНТА ОБЩЕГО ИМУЩЕСТВА В МНОГОКВАРТИРНОМ ДОМЕ 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 постановлением Правительства Камчатского края от 25.08.2016 № 338-П)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73467" y="1563639"/>
            <a:ext cx="2592288" cy="13891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направления документов на Комиссию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754850" y="2030681"/>
            <a:ext cx="997665" cy="50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61711" y="1566804"/>
            <a:ext cx="4066253" cy="13860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5 числа третьего месяца текущего квартала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73467" y="3007985"/>
            <a:ext cx="2592288" cy="13891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сведений и документов к заявлению для рассмотрения Комиссией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3754850" y="3376329"/>
            <a:ext cx="997665" cy="50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861711" y="3011150"/>
            <a:ext cx="4066253" cy="3345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адрес и технические характеристики (площадь, этажность, материалы стен и перекрытий и т.д.) многоквартирного дома, год ввода его в эксплуатацию (выписку из технического паспорта);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копии актов проведенных обследований технического состояния многоквартирного дома по форме, утвержденной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жилищной инспекции Камчатского края от 15.01.2014 № 2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копии заключений специализированной организации, проводившей обследование многоквартирного дома о состоянии общего имущества в многоквартирном доме (при наличии);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фотоматериалы, подтверждающие фактическое состояние объектов общего имущества многоквартирного дома;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информацию о проведенных ранее ремонтных работах на объектах общего имущества многоквартирного дома.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73466" y="4673844"/>
            <a:ext cx="3642549" cy="13891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В случае непредставления или не полного представления Заявителем документов, заявление не подлежит рассмотрению на заседании Комиссии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8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3947"/>
            <a:ext cx="9144000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5" name="Рисунок 6" descr="герб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685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755576" y="310683"/>
            <a:ext cx="8388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04664"/>
            <a:ext cx="7884355" cy="9710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НЕОБХОДИМОСТИ ПРОВЕДЕНИЯ КАПИТАЛЬНОГО РЕМОНТА ОБЩЕГО ИМУЩЕСТВА В МНОГОКВАРТИРНОМ ДОМЕ 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 постановлением Правительства Камчатского края от 25.08.2016 № 338-П)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73467" y="1699189"/>
            <a:ext cx="7854496" cy="72169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РАССМОТРЕНИЯ ПРЕДСТАВЛЕННЫХ МАТЕРИАЛОВ КОМИССИЯ ПРИНИМАЕТ РЕШЕНИЯ: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60817" y="3296864"/>
            <a:ext cx="3223151" cy="272442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признании необходимости проведения одного или нескольких видов работ по капитальному ремонту общего имущества многоквартирного дома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483768" y="2542009"/>
            <a:ext cx="1573680" cy="5985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463515" y="2542009"/>
            <a:ext cx="1268725" cy="6545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949788" y="3296864"/>
            <a:ext cx="3600400" cy="26524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отсутствии необходимости проведения капитального ремонта в срок, установленный в региональной программе капитального ремонта</a:t>
            </a:r>
          </a:p>
        </p:txBody>
      </p:sp>
    </p:spTree>
    <p:extLst>
      <p:ext uri="{BB962C8B-B14F-4D97-AF65-F5344CB8AC3E}">
        <p14:creationId xmlns:p14="http://schemas.microsoft.com/office/powerpoint/2010/main" val="347042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9396</TotalTime>
  <Words>640</Words>
  <Application>Microsoft Office PowerPoint</Application>
  <PresentationFormat>Экран (4:3)</PresentationFormat>
  <Paragraphs>65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Шумко Светлана Андреевна</dc:creator>
  <cp:lastModifiedBy>Бухонина Оксана Александровна</cp:lastModifiedBy>
  <cp:revision>308</cp:revision>
  <cp:lastPrinted>2018-01-24T03:39:35Z</cp:lastPrinted>
  <dcterms:created xsi:type="dcterms:W3CDTF">2014-05-05T00:21:46Z</dcterms:created>
  <dcterms:modified xsi:type="dcterms:W3CDTF">2019-03-21T07:46:02Z</dcterms:modified>
</cp:coreProperties>
</file>